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1" r:id="rId1"/>
  </p:sldMasterIdLst>
  <p:notesMasterIdLst>
    <p:notesMasterId r:id="rId16"/>
  </p:notesMasterIdLst>
  <p:sldIdLst>
    <p:sldId id="259" r:id="rId2"/>
    <p:sldId id="263" r:id="rId3"/>
    <p:sldId id="365" r:id="rId4"/>
    <p:sldId id="569" r:id="rId5"/>
    <p:sldId id="570" r:id="rId6"/>
    <p:sldId id="572" r:id="rId7"/>
    <p:sldId id="571" r:id="rId8"/>
    <p:sldId id="575" r:id="rId9"/>
    <p:sldId id="574" r:id="rId10"/>
    <p:sldId id="573" r:id="rId11"/>
    <p:sldId id="577" r:id="rId12"/>
    <p:sldId id="576" r:id="rId13"/>
    <p:sldId id="578" r:id="rId14"/>
    <p:sldId id="281" r:id="rId1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92E8E366-A768-4CB4-A548-FEBB1894CE69}">
          <p14:sldIdLst>
            <p14:sldId id="259"/>
            <p14:sldId id="263"/>
            <p14:sldId id="365"/>
            <p14:sldId id="569"/>
            <p14:sldId id="570"/>
            <p14:sldId id="572"/>
            <p14:sldId id="571"/>
            <p14:sldId id="575"/>
            <p14:sldId id="574"/>
            <p14:sldId id="573"/>
            <p14:sldId id="577"/>
            <p14:sldId id="576"/>
            <p14:sldId id="578"/>
          </p14:sldIdLst>
        </p14:section>
        <p14:section name="无标题节" id="{735AD14D-5830-47E7-903F-7124C25CE3D5}">
          <p14:sldIdLst/>
        </p14:section>
        <p14:section name="无标题节" id="{B7351177-79EB-40A8-B483-E26B95C81D64}">
          <p14:sldIdLst>
            <p14:sldId id="28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7F18B8"/>
    <a:srgbClr val="0066FF"/>
    <a:srgbClr val="CC00FF"/>
    <a:srgbClr val="0033CC"/>
    <a:srgbClr val="9E9AF8"/>
    <a:srgbClr val="F2F2F2"/>
    <a:srgbClr val="4D81BB"/>
    <a:srgbClr val="CC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482" autoAdjust="0"/>
    <p:restoredTop sz="94660"/>
  </p:normalViewPr>
  <p:slideViewPr>
    <p:cSldViewPr snapToGrid="0">
      <p:cViewPr varScale="1">
        <p:scale>
          <a:sx n="96" d="100"/>
          <a:sy n="96" d="100"/>
        </p:scale>
        <p:origin x="36" y="12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9B2277-4FA8-46DF-AE09-9B8548B6C9F1}" type="datetimeFigureOut">
              <a:rPr lang="zh-CN" altLang="en-US" smtClean="0"/>
              <a:t>2024/12/18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1553FB-5533-48F3-9CC9-C3DB84C96CE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92685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tif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4.tif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幻灯片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图片 30" hidden="1">
            <a:extLst>
              <a:ext uri="{FF2B5EF4-FFF2-40B4-BE49-F238E27FC236}">
                <a16:creationId xmlns:a16="http://schemas.microsoft.com/office/drawing/2014/main" id="{F2CBCBBF-0EAF-B84F-ADA0-93410D833D0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41" y="0"/>
            <a:ext cx="9131518" cy="6858000"/>
          </a:xfrm>
          <a:prstGeom prst="rect">
            <a:avLst/>
          </a:prstGeom>
        </p:spPr>
      </p:pic>
      <p:sp>
        <p:nvSpPr>
          <p:cNvPr id="14" name="文本占位符 50">
            <a:extLst>
              <a:ext uri="{FF2B5EF4-FFF2-40B4-BE49-F238E27FC236}">
                <a16:creationId xmlns:a16="http://schemas.microsoft.com/office/drawing/2014/main" id="{FFC82988-AC98-244F-B75B-A5D96F873D8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8594" y="1748542"/>
            <a:ext cx="5946155" cy="1999320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600"/>
              </a:spcBef>
              <a:buNone/>
              <a:defRPr sz="3600" b="1" spc="30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kumimoji="1" lang="zh-CN" altLang="en-US" dirty="0"/>
              <a:t>算法概论</a:t>
            </a:r>
            <a:endParaRPr kumimoji="1" lang="en-US" altLang="zh-CN" dirty="0"/>
          </a:p>
          <a:p>
            <a:pPr lvl="0"/>
            <a:r>
              <a:rPr kumimoji="1" lang="en-US" altLang="zh-CN" dirty="0"/>
              <a:t>  —</a:t>
            </a:r>
            <a:r>
              <a:rPr kumimoji="1" lang="zh-CN" altLang="en-US" dirty="0"/>
              <a:t>第</a:t>
            </a:r>
            <a:r>
              <a:rPr kumimoji="1" lang="en-US" altLang="zh-CN" dirty="0"/>
              <a:t>1</a:t>
            </a:r>
            <a:r>
              <a:rPr kumimoji="1" lang="zh-CN" altLang="en-US" dirty="0"/>
              <a:t>章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7F3DB8AC-5DE9-5548-8697-C9055F7FFCC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0" y="5287969"/>
            <a:ext cx="6171741" cy="1576867"/>
          </a:xfrm>
        </p:spPr>
        <p:txBody>
          <a:bodyPr lIns="0" tIns="0" rIns="0" bIns="0">
            <a:normAutofit/>
          </a:bodyPr>
          <a:lstStyle>
            <a:lvl1pPr marL="180000" indent="0">
              <a:lnSpc>
                <a:spcPct val="100000"/>
              </a:lnSpc>
              <a:buNone/>
              <a:defRPr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en-US" altLang="zh-CN" dirty="0"/>
          </a:p>
          <a:p>
            <a:r>
              <a:rPr lang="zh-CN" altLang="en-US" dirty="0"/>
              <a:t>汇报人</a:t>
            </a:r>
            <a:endParaRPr lang="en-US" altLang="zh-CN" dirty="0"/>
          </a:p>
          <a:p>
            <a:r>
              <a:rPr lang="zh-CN" altLang="en-US" dirty="0"/>
              <a:t>计算机学院（国家示范性软件学院）</a:t>
            </a:r>
            <a:endParaRPr lang="en-US" altLang="zh-CN" dirty="0"/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E28DBEF7-55D7-4DEC-94D9-632A41DA190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899174" y="4185029"/>
            <a:ext cx="4901882" cy="829796"/>
          </a:xfrm>
        </p:spPr>
        <p:txBody>
          <a:bodyPr lIns="0" tIns="0" rIns="0" b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日期：</a:t>
            </a:r>
            <a:r>
              <a:rPr lang="en-US" altLang="zh-CN" dirty="0" err="1"/>
              <a:t>xxxx</a:t>
            </a:r>
            <a:r>
              <a:rPr lang="zh-CN" altLang="en-US" dirty="0"/>
              <a:t>年 </a:t>
            </a:r>
            <a:r>
              <a:rPr lang="en-US" altLang="zh-CN" dirty="0"/>
              <a:t>x</a:t>
            </a:r>
            <a:r>
              <a:rPr lang="zh-CN" altLang="en-US" dirty="0"/>
              <a:t>月</a:t>
            </a:r>
            <a:endParaRPr 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8A28817-1311-4BAB-BEC0-86FFD57ABF5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099230" y="6244606"/>
            <a:ext cx="1930165" cy="521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3740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516" y="89558"/>
            <a:ext cx="7886700" cy="619760"/>
          </a:xfrm>
        </p:spPr>
        <p:txBody>
          <a:bodyPr>
            <a:normAutofit/>
          </a:bodyPr>
          <a:lstStyle>
            <a:lvl1pPr algn="ctr">
              <a:defRPr lang="en-US" sz="2800" b="1" kern="1200" dirty="0">
                <a:solidFill>
                  <a:srgbClr val="CC66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3432" y="764364"/>
            <a:ext cx="8897136" cy="5768409"/>
          </a:xfrm>
        </p:spPr>
        <p:txBody>
          <a:bodyPr/>
          <a:lstStyle>
            <a:lvl1pPr marL="228600" indent="-228600">
              <a:lnSpc>
                <a:spcPct val="120000"/>
              </a:lnSpc>
              <a:spcBef>
                <a:spcPts val="500"/>
              </a:spcBef>
              <a:buClr>
                <a:srgbClr val="0000FF"/>
              </a:buClr>
              <a:buSzPct val="60000"/>
              <a:buFont typeface="Wingdings" panose="05000000000000000000" pitchFamily="2" charset="2"/>
              <a:buChar char="n"/>
              <a:defRPr sz="2400">
                <a:latin typeface="+mn-lt"/>
                <a:ea typeface="微软雅黑 Light" panose="020B0502040204020203" pitchFamily="34" charset="-122"/>
              </a:defRPr>
            </a:lvl1pPr>
            <a:lvl2pPr marL="536575" indent="-268288">
              <a:lnSpc>
                <a:spcPct val="120000"/>
              </a:lnSpc>
              <a:spcBef>
                <a:spcPts val="0"/>
              </a:spcBef>
              <a:buClr>
                <a:srgbClr val="FF0000"/>
              </a:buClr>
              <a:buSzPct val="50000"/>
              <a:buFont typeface="Wingdings" panose="05000000000000000000" pitchFamily="2" charset="2"/>
              <a:buChar char="p"/>
              <a:defRPr sz="2400">
                <a:latin typeface="+mn-lt"/>
                <a:ea typeface="微软雅黑 Light" panose="020B0502040204020203" pitchFamily="34" charset="-122"/>
              </a:defRPr>
            </a:lvl2pPr>
            <a:lvl3pPr marL="806450" indent="-269875">
              <a:lnSpc>
                <a:spcPct val="120000"/>
              </a:lnSpc>
              <a:spcBef>
                <a:spcPts val="500"/>
              </a:spcBef>
              <a:buClr>
                <a:srgbClr val="C00000"/>
              </a:buClr>
              <a:buFont typeface="微软雅黑 Light" panose="020B0502040204020203" pitchFamily="34" charset="-122"/>
              <a:buChar char="-"/>
              <a:defRPr sz="2400">
                <a:latin typeface="+mn-lt"/>
                <a:ea typeface="微软雅黑 Light" panose="020B0502040204020203" pitchFamily="34" charset="-122"/>
              </a:defRPr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endParaRPr lang="zh-CN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0" y="6532775"/>
            <a:ext cx="2057400" cy="309056"/>
          </a:xfrm>
        </p:spPr>
        <p:txBody>
          <a:bodyPr/>
          <a:lstStyle>
            <a:lvl1pPr>
              <a:defRPr sz="1000">
                <a:solidFill>
                  <a:schemeClr val="tx1"/>
                </a:solidFill>
              </a:defRPr>
            </a:lvl1pPr>
          </a:lstStyle>
          <a:p>
            <a:fld id="{DDB52E49-C8A5-40DA-A458-EF224B26651F}" type="datetime1">
              <a:rPr lang="zh-CN" altLang="en-US" smtClean="0"/>
              <a:t>2024/12/18</a:t>
            </a:fld>
            <a:endParaRPr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86600" y="6532775"/>
            <a:ext cx="2057400" cy="311576"/>
          </a:xfrm>
        </p:spPr>
        <p:txBody>
          <a:bodyPr/>
          <a:lstStyle>
            <a:lvl1pPr>
              <a:defRPr sz="1000">
                <a:solidFill>
                  <a:schemeClr val="tx1"/>
                </a:solidFill>
              </a:defRPr>
            </a:lvl1pPr>
          </a:lstStyle>
          <a:p>
            <a:fld id="{EEA58A3B-43CE-4AA0-90B5-EB47AFAFEB3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62229463-3D87-4CC3-9E2B-343069359F86}"/>
              </a:ext>
            </a:extLst>
          </p:cNvPr>
          <p:cNvCxnSpPr/>
          <p:nvPr userDrawn="1"/>
        </p:nvCxnSpPr>
        <p:spPr>
          <a:xfrm>
            <a:off x="222085" y="709318"/>
            <a:ext cx="8153909" cy="0"/>
          </a:xfrm>
          <a:prstGeom prst="line">
            <a:avLst/>
          </a:prstGeom>
          <a:ln w="28575">
            <a:solidFill>
              <a:srgbClr val="92D05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29610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2548" y="164237"/>
            <a:ext cx="8897136" cy="6478351"/>
          </a:xfrm>
        </p:spPr>
        <p:txBody>
          <a:bodyPr/>
          <a:lstStyle>
            <a:lvl1pPr marL="228600" indent="-228600">
              <a:lnSpc>
                <a:spcPct val="110000"/>
              </a:lnSpc>
              <a:spcBef>
                <a:spcPts val="600"/>
              </a:spcBef>
              <a:buClr>
                <a:srgbClr val="0000FF"/>
              </a:buClr>
              <a:buSzPct val="60000"/>
              <a:buFont typeface="Wingdings" panose="05000000000000000000" pitchFamily="2" charset="2"/>
              <a:buChar char="n"/>
              <a:defRPr sz="240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536575" indent="-268288">
              <a:lnSpc>
                <a:spcPct val="110000"/>
              </a:lnSpc>
              <a:spcBef>
                <a:spcPts val="500"/>
              </a:spcBef>
              <a:buClr>
                <a:srgbClr val="FF0000"/>
              </a:buClr>
              <a:buSzPct val="50000"/>
              <a:buFont typeface="Wingdings" panose="05000000000000000000" pitchFamily="2" charset="2"/>
              <a:buChar char="p"/>
              <a:defRPr sz="240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2pPr>
            <a:lvl3pPr marL="806450" indent="-269875">
              <a:lnSpc>
                <a:spcPct val="110000"/>
              </a:lnSpc>
              <a:spcBef>
                <a:spcPts val="500"/>
              </a:spcBef>
              <a:buClr>
                <a:srgbClr val="C00000"/>
              </a:buClr>
              <a:buFont typeface="微软雅黑 Light" panose="020B0502040204020203" pitchFamily="34" charset="-122"/>
              <a:buChar char="-"/>
              <a:defRPr sz="240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endParaRPr lang="zh-CN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0" y="6642588"/>
            <a:ext cx="2057400" cy="265185"/>
          </a:xfrm>
        </p:spPr>
        <p:txBody>
          <a:bodyPr/>
          <a:lstStyle>
            <a:lvl1pPr>
              <a:defRPr sz="1000"/>
            </a:lvl1pPr>
          </a:lstStyle>
          <a:p>
            <a:fld id="{E745593C-C1A7-4136-94F2-334F3909D5EA}" type="datetime1">
              <a:rPr lang="zh-CN" altLang="en-US" smtClean="0"/>
              <a:t>2024/12/18</a:t>
            </a:fld>
            <a:endParaRPr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066" y="6504740"/>
            <a:ext cx="3086100" cy="365125"/>
          </a:xfrm>
        </p:spPr>
        <p:txBody>
          <a:bodyPr/>
          <a:lstStyle>
            <a:lvl1pPr>
              <a:defRPr sz="1000"/>
            </a:lvl1pPr>
          </a:lstStyle>
          <a:p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53760" y="6680129"/>
            <a:ext cx="2057400" cy="234499"/>
          </a:xfrm>
        </p:spPr>
        <p:txBody>
          <a:bodyPr/>
          <a:lstStyle>
            <a:lvl1pPr>
              <a:defRPr sz="1000"/>
            </a:lvl1pPr>
          </a:lstStyle>
          <a:p>
            <a:fld id="{EEA58A3B-43CE-4AA0-90B5-EB47AFAFEB3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0E27AEB1-3D64-4C17-8B68-E8FB5EC16188}"/>
              </a:ext>
            </a:extLst>
          </p:cNvPr>
          <p:cNvSpPr/>
          <p:nvPr userDrawn="1"/>
        </p:nvSpPr>
        <p:spPr>
          <a:xfrm>
            <a:off x="122548" y="126696"/>
            <a:ext cx="8897136" cy="6515892"/>
          </a:xfrm>
          <a:prstGeom prst="roundRect">
            <a:avLst>
              <a:gd name="adj" fmla="val 2219"/>
            </a:avLst>
          </a:prstGeom>
          <a:noFill/>
          <a:ln>
            <a:solidFill>
              <a:srgbClr val="92D050"/>
            </a:solidFill>
            <a:prstDash val="lgDashDot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90206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A1EC3-99C5-43EA-9C8E-A8079CE30BDC}" type="datetime1">
              <a:rPr lang="zh-CN" altLang="en-US" smtClean="0"/>
              <a:t>2024/12/18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8A3B-43CE-4AA0-90B5-EB47AFAFEB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56489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07A08-6084-4EE0-BAB9-300C67832331}" type="datetime1">
              <a:rPr lang="zh-CN" altLang="en-US" smtClean="0"/>
              <a:t>2024/12/18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8A3B-43CE-4AA0-90B5-EB47AFAFEB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15967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42776-8847-46EE-A6D1-33ED05CE2772}" type="datetime1">
              <a:rPr lang="zh-CN" altLang="en-US" smtClean="0"/>
              <a:t>2024/12/18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8A3B-43CE-4AA0-90B5-EB47AFAFEB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03888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感谢页">
    <p:bg>
      <p:bgPr>
        <a:solidFill>
          <a:schemeClr val="bg1">
            <a:lumMod val="95000"/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5F1158-B1AA-8F41-AF0A-FEA0EC1874A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4227" y="1467870"/>
            <a:ext cx="3560519" cy="28160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 sz="4050" b="0" i="0" baseline="0">
                <a:solidFill>
                  <a:srgbClr val="A80000"/>
                </a:solidFill>
                <a:latin typeface="+mj-ea"/>
                <a:ea typeface="+mj-ea"/>
              </a:defRPr>
            </a:lvl1pPr>
          </a:lstStyle>
          <a:p>
            <a:r>
              <a:rPr lang="en-US" dirty="0"/>
              <a:t>T</a:t>
            </a:r>
            <a:r>
              <a:rPr lang="en-US" altLang="zh-CN" dirty="0"/>
              <a:t>hank you.</a:t>
            </a:r>
            <a:endParaRPr lang="en-US" dirty="0"/>
          </a:p>
        </p:txBody>
      </p:sp>
      <p:pic>
        <p:nvPicPr>
          <p:cNvPr id="6" name="Picture 7">
            <a:extLst>
              <a:ext uri="{FF2B5EF4-FFF2-40B4-BE49-F238E27FC236}">
                <a16:creationId xmlns:a16="http://schemas.microsoft.com/office/drawing/2014/main" id="{BA792140-33FB-E045-9071-EE8DB65F2A1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0257" y="4831652"/>
            <a:ext cx="1406700" cy="405914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0" y="4831652"/>
            <a:ext cx="9144000" cy="2026348"/>
          </a:xfrm>
          <a:prstGeom prst="rect">
            <a:avLst/>
          </a:prstGeom>
          <a:solidFill>
            <a:srgbClr val="FEFF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9" name="矩形 8"/>
          <p:cNvSpPr/>
          <p:nvPr userDrawn="1"/>
        </p:nvSpPr>
        <p:spPr>
          <a:xfrm>
            <a:off x="0" y="5606474"/>
            <a:ext cx="9144000" cy="1251527"/>
          </a:xfrm>
          <a:prstGeom prst="rect">
            <a:avLst/>
          </a:prstGeom>
          <a:solidFill>
            <a:srgbClr val="0025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2B936AF8-BF51-BC42-9F24-E90F4C46467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967904" y="6232236"/>
            <a:ext cx="1866677" cy="521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881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64D43C-5EE8-470F-AFF7-4F360C5DB76E}" type="datetime1">
              <a:rPr lang="zh-CN" altLang="en-US" smtClean="0"/>
              <a:t>2024/12/18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A58A3B-43CE-4AA0-90B5-EB47AFAFEB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46013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52" r:id="rId4"/>
    <p:sldLayoutId id="2147483653" r:id="rId5"/>
    <p:sldLayoutId id="2147483655" r:id="rId6"/>
    <p:sldLayoutId id="2147483664" r:id="rId7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E8180F51-5E97-4722-84E3-758C630FE14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48256" y="1838977"/>
            <a:ext cx="5946155" cy="1999320"/>
          </a:xfrm>
        </p:spPr>
        <p:txBody>
          <a:bodyPr>
            <a:normAutofit/>
          </a:bodyPr>
          <a:lstStyle/>
          <a:p>
            <a:r>
              <a:rPr lang="zh-CN" altLang="en-US" dirty="0"/>
              <a:t>算法设计与分析</a:t>
            </a:r>
            <a:endParaRPr lang="en-US" altLang="zh-CN" dirty="0"/>
          </a:p>
          <a:p>
            <a:r>
              <a:rPr lang="en-US" altLang="zh-CN" dirty="0"/>
              <a:t>——</a:t>
            </a:r>
            <a:r>
              <a:rPr lang="zh-CN" altLang="en-US" dirty="0"/>
              <a:t>考试与复习</a:t>
            </a:r>
            <a:endParaRPr lang="en-US" altLang="zh-CN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415BB5D-2B86-45CA-9E4A-15E1EADBFD0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日期：</a:t>
            </a:r>
            <a:r>
              <a:rPr lang="en-US" altLang="zh-CN" dirty="0"/>
              <a:t>2024</a:t>
            </a:r>
            <a:r>
              <a:rPr lang="zh-CN" altLang="en-US" dirty="0"/>
              <a:t>年</a:t>
            </a:r>
            <a:r>
              <a:rPr lang="en-US" altLang="zh-CN" dirty="0"/>
              <a:t>12</a:t>
            </a:r>
            <a:r>
              <a:rPr lang="zh-CN" altLang="en-US" dirty="0"/>
              <a:t>月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7077E425-B7D3-F9B9-1DA6-54628349B5D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31238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3D699D4-9690-471E-6829-A526E2DBE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第 三章 动态规划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4497F51-9076-F20E-3FA9-BC1FA99FF2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432" y="764364"/>
            <a:ext cx="8897136" cy="6004078"/>
          </a:xfrm>
        </p:spPr>
        <p:txBody>
          <a:bodyPr>
            <a:normAutofit lnSpcReduction="10000"/>
          </a:bodyPr>
          <a:lstStyle/>
          <a:p>
            <a:r>
              <a:rPr lang="en-US" altLang="zh-CN" dirty="0"/>
              <a:t>【</a:t>
            </a:r>
            <a:r>
              <a:rPr lang="zh-CN" altLang="en-US" dirty="0"/>
              <a:t>了解</a:t>
            </a:r>
            <a:r>
              <a:rPr lang="en-US" altLang="zh-CN" dirty="0"/>
              <a:t>】</a:t>
            </a:r>
          </a:p>
          <a:p>
            <a:pPr lvl="1"/>
            <a:r>
              <a:rPr lang="zh-CN" altLang="en-US" dirty="0"/>
              <a:t>动态规划法的原理、要素，</a:t>
            </a:r>
            <a:r>
              <a:rPr lang="zh-CN" altLang="en-US" dirty="0">
                <a:latin typeface="Times New Roman" pitchFamily="18" charset="0"/>
              </a:rPr>
              <a:t>最优子结构性质</a:t>
            </a:r>
            <a:endParaRPr lang="zh-CN" altLang="en-US" dirty="0"/>
          </a:p>
          <a:p>
            <a:pPr eaLnBrk="1" hangingPunct="1"/>
            <a:r>
              <a:rPr lang="zh-CN" altLang="en-US" dirty="0"/>
              <a:t>要求：面向特定问题的具体算法</a:t>
            </a:r>
            <a:endParaRPr lang="en-US" altLang="zh-CN" dirty="0"/>
          </a:p>
          <a:p>
            <a:pPr lvl="1" eaLnBrk="1" hangingPunct="1"/>
            <a:r>
              <a:rPr lang="zh-CN" altLang="en-US" dirty="0"/>
              <a:t>原理</a:t>
            </a:r>
            <a:endParaRPr lang="en-US" altLang="zh-CN" dirty="0"/>
          </a:p>
          <a:p>
            <a:pPr lvl="1"/>
            <a:r>
              <a:rPr lang="zh-CN" altLang="en-US" dirty="0"/>
              <a:t>说明</a:t>
            </a:r>
            <a:r>
              <a:rPr lang="en-US" altLang="zh-CN" dirty="0"/>
              <a:t>/</a:t>
            </a:r>
            <a:r>
              <a:rPr lang="zh-CN" altLang="en-US" dirty="0"/>
              <a:t>证明问题具有最优子结构性质，推导</a:t>
            </a:r>
            <a:r>
              <a:rPr lang="zh-CN" altLang="en-US" b="1" dirty="0">
                <a:solidFill>
                  <a:srgbClr val="FF0000"/>
                </a:solidFill>
              </a:rPr>
              <a:t>递推</a:t>
            </a:r>
            <a:r>
              <a:rPr lang="en-US" altLang="zh-CN" b="1" dirty="0">
                <a:solidFill>
                  <a:srgbClr val="FF0000"/>
                </a:solidFill>
              </a:rPr>
              <a:t>/</a:t>
            </a:r>
            <a:r>
              <a:rPr lang="zh-CN" altLang="en-US" b="1" dirty="0">
                <a:solidFill>
                  <a:srgbClr val="FF0000"/>
                </a:solidFill>
              </a:rPr>
              <a:t>状态方程</a:t>
            </a:r>
            <a:endParaRPr lang="en-US" altLang="zh-CN" b="1" dirty="0">
              <a:solidFill>
                <a:srgbClr val="FF0000"/>
              </a:solidFill>
            </a:endParaRPr>
          </a:p>
          <a:p>
            <a:pPr lvl="1" eaLnBrk="1" hangingPunct="1"/>
            <a:r>
              <a:rPr lang="zh-CN" altLang="en-US" dirty="0"/>
              <a:t>流程</a:t>
            </a:r>
            <a:r>
              <a:rPr lang="en-US" altLang="zh-CN" dirty="0"/>
              <a:t>/</a:t>
            </a:r>
            <a:r>
              <a:rPr lang="zh-CN" altLang="en-US" dirty="0"/>
              <a:t>步骤，或代码</a:t>
            </a:r>
            <a:r>
              <a:rPr lang="en-US" altLang="zh-CN" dirty="0"/>
              <a:t>/</a:t>
            </a:r>
            <a:r>
              <a:rPr lang="zh-CN" altLang="en-US" dirty="0"/>
              <a:t>伪代码，</a:t>
            </a:r>
            <a:r>
              <a:rPr lang="en-US" altLang="zh-CN" dirty="0"/>
              <a:t>c/</a:t>
            </a:r>
            <a:r>
              <a:rPr lang="en-US" altLang="zh-CN" dirty="0" err="1"/>
              <a:t>c++</a:t>
            </a:r>
            <a:r>
              <a:rPr lang="en-US" altLang="zh-CN" dirty="0"/>
              <a:t>/Java/Python</a:t>
            </a:r>
          </a:p>
          <a:p>
            <a:pPr lvl="1" eaLnBrk="1" hangingPunct="1"/>
            <a:r>
              <a:rPr lang="zh-CN" altLang="en-US" dirty="0"/>
              <a:t>说明</a:t>
            </a:r>
            <a:r>
              <a:rPr lang="en-US" altLang="zh-CN" dirty="0"/>
              <a:t>/</a:t>
            </a:r>
            <a:r>
              <a:rPr lang="zh-CN" altLang="en-US" dirty="0"/>
              <a:t>分析时间复杂性，大</a:t>
            </a:r>
            <a:r>
              <a:rPr lang="en-US" altLang="zh-CN" dirty="0">
                <a:solidFill>
                  <a:srgbClr val="FF0000"/>
                </a:solidFill>
              </a:rPr>
              <a:t>O</a:t>
            </a:r>
            <a:endParaRPr lang="en-US" altLang="zh-CN" dirty="0"/>
          </a:p>
          <a:p>
            <a:pPr lvl="1" eaLnBrk="1" hangingPunct="1"/>
            <a:r>
              <a:rPr lang="zh-CN" altLang="en-US" dirty="0"/>
              <a:t>计算示例：针对给定输入，按照状态方程，给出算法执行步骤、执行结果</a:t>
            </a:r>
            <a:endParaRPr lang="en-US" altLang="zh-CN" dirty="0"/>
          </a:p>
          <a:p>
            <a:pPr eaLnBrk="1" hangingPunct="1"/>
            <a:r>
              <a:rPr lang="zh-CN" altLang="en-US" dirty="0"/>
              <a:t>掌握</a:t>
            </a:r>
            <a:endParaRPr lang="en-US" altLang="zh-CN" dirty="0"/>
          </a:p>
          <a:p>
            <a:pPr lvl="1"/>
            <a:r>
              <a:rPr lang="zh-CN" altLang="en-US" dirty="0"/>
              <a:t>矩阵连乘</a:t>
            </a:r>
            <a:endParaRPr lang="en-US" altLang="zh-CN" dirty="0"/>
          </a:p>
          <a:p>
            <a:pPr lvl="1"/>
            <a:r>
              <a:rPr lang="zh-CN" altLang="en-US" dirty="0"/>
              <a:t>最长公共子序列</a:t>
            </a:r>
            <a:endParaRPr lang="en-US" altLang="zh-CN" dirty="0"/>
          </a:p>
          <a:p>
            <a:pPr lvl="1"/>
            <a:r>
              <a:rPr lang="zh-CN" altLang="en-US" dirty="0"/>
              <a:t>最大子段和</a:t>
            </a:r>
            <a:endParaRPr lang="en-US" altLang="zh-CN" dirty="0"/>
          </a:p>
          <a:p>
            <a:pPr lvl="1"/>
            <a:r>
              <a:rPr lang="en-US" altLang="zh-CN" dirty="0"/>
              <a:t>0-1</a:t>
            </a:r>
            <a:r>
              <a:rPr lang="zh-CN" altLang="en-US" dirty="0"/>
              <a:t>背包问题</a:t>
            </a:r>
            <a:endParaRPr lang="en-US" altLang="zh-CN" strike="sngStrike" dirty="0"/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824C11F-EFA8-C10A-B093-3F12BBBEFE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52E49-C8A5-40DA-A458-EF224B26651F}" type="datetime1">
              <a:rPr lang="zh-CN" altLang="en-US" smtClean="0"/>
              <a:t>2024/12/18</a:t>
            </a:fld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6784923-66F3-E612-45B6-4D478D020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01D6BB3-9917-CCA6-6A63-F47B3EB996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8A3B-43CE-4AA0-90B5-EB47AFAFEB34}" type="slidenum">
              <a:rPr lang="zh-CN" altLang="en-US" smtClean="0"/>
              <a:pPr/>
              <a:t>10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626493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F87EA3-8E64-4585-21DE-BF8F6E328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 dirty="0">
                <a:latin typeface="Times New Roman" pitchFamily="18" charset="0"/>
              </a:rPr>
              <a:t>第 四章 贪心法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6B55BD8-646A-983B-4C06-3C424A07C3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432" y="764364"/>
            <a:ext cx="8897136" cy="6004078"/>
          </a:xfrm>
        </p:spPr>
        <p:txBody>
          <a:bodyPr>
            <a:normAutofit fontScale="92500" lnSpcReduction="10000"/>
          </a:bodyPr>
          <a:lstStyle/>
          <a:p>
            <a:r>
              <a:rPr lang="en-US" altLang="zh-CN" dirty="0">
                <a:solidFill>
                  <a:srgbClr val="000000"/>
                </a:solidFill>
              </a:rPr>
              <a:t>【</a:t>
            </a:r>
            <a:r>
              <a:rPr lang="zh-CN" altLang="en-US" dirty="0">
                <a:solidFill>
                  <a:srgbClr val="000000"/>
                </a:solidFill>
              </a:rPr>
              <a:t>了解</a:t>
            </a:r>
            <a:r>
              <a:rPr lang="en-US" altLang="zh-CN" dirty="0">
                <a:solidFill>
                  <a:srgbClr val="000000"/>
                </a:solidFill>
              </a:rPr>
              <a:t>】</a:t>
            </a:r>
          </a:p>
          <a:p>
            <a:pPr lvl="1"/>
            <a:r>
              <a:rPr lang="zh-CN" altLang="en-US" dirty="0">
                <a:solidFill>
                  <a:srgbClr val="000000"/>
                </a:solidFill>
              </a:rPr>
              <a:t>贪心算法基础</a:t>
            </a:r>
            <a:endParaRPr lang="en-US" altLang="zh-CN" dirty="0">
              <a:solidFill>
                <a:srgbClr val="000000"/>
              </a:solidFill>
            </a:endParaRPr>
          </a:p>
          <a:p>
            <a:pPr lvl="2"/>
            <a:r>
              <a:rPr lang="zh-CN" altLang="en-US" dirty="0">
                <a:solidFill>
                  <a:srgbClr val="000000"/>
                </a:solidFill>
              </a:rPr>
              <a:t>基本要素：最优子结构性质、贪心选择性质</a:t>
            </a:r>
            <a:endParaRPr lang="en-US" altLang="zh-CN" dirty="0">
              <a:solidFill>
                <a:srgbClr val="000000"/>
              </a:solidFill>
            </a:endParaRPr>
          </a:p>
          <a:p>
            <a:pPr lvl="2"/>
            <a:r>
              <a:rPr lang="zh-CN" altLang="en-US" dirty="0">
                <a:solidFill>
                  <a:srgbClr val="000000"/>
                </a:solidFill>
              </a:rPr>
              <a:t>贪心算法与动态规划算法的差异</a:t>
            </a:r>
          </a:p>
          <a:p>
            <a:pPr eaLnBrk="1" hangingPunct="1"/>
            <a:r>
              <a:rPr lang="zh-CN" altLang="en-US" dirty="0"/>
              <a:t>要求：面向特定问题的具体算法</a:t>
            </a:r>
            <a:endParaRPr lang="en-US" altLang="zh-CN" dirty="0"/>
          </a:p>
          <a:p>
            <a:pPr lvl="1" eaLnBrk="1" hangingPunct="1"/>
            <a:r>
              <a:rPr lang="zh-CN" altLang="en-US" dirty="0"/>
              <a:t>原理，采用的贪心策略</a:t>
            </a:r>
            <a:endParaRPr lang="en-US" altLang="zh-CN" dirty="0"/>
          </a:p>
          <a:p>
            <a:pPr lvl="1" eaLnBrk="1" hangingPunct="1"/>
            <a:r>
              <a:rPr lang="zh-CN" altLang="en-US" dirty="0"/>
              <a:t>说明</a:t>
            </a:r>
            <a:r>
              <a:rPr lang="en-US" altLang="zh-CN" dirty="0"/>
              <a:t>/</a:t>
            </a:r>
            <a:r>
              <a:rPr lang="zh-CN" altLang="en-US" dirty="0"/>
              <a:t>证明问题满足贪心选择性质</a:t>
            </a:r>
            <a:endParaRPr lang="en-US" altLang="zh-CN" b="1" dirty="0">
              <a:solidFill>
                <a:srgbClr val="FF0000"/>
              </a:solidFill>
            </a:endParaRPr>
          </a:p>
          <a:p>
            <a:pPr lvl="1" eaLnBrk="1" hangingPunct="1"/>
            <a:r>
              <a:rPr lang="zh-CN" altLang="en-US" dirty="0"/>
              <a:t>流程</a:t>
            </a:r>
            <a:r>
              <a:rPr lang="en-US" altLang="zh-CN" dirty="0"/>
              <a:t>/</a:t>
            </a:r>
            <a:r>
              <a:rPr lang="zh-CN" altLang="en-US" dirty="0"/>
              <a:t>步骤，或代码</a:t>
            </a:r>
            <a:r>
              <a:rPr lang="en-US" altLang="zh-CN" dirty="0"/>
              <a:t>/</a:t>
            </a:r>
            <a:r>
              <a:rPr lang="zh-CN" altLang="en-US" dirty="0"/>
              <a:t>伪代码，</a:t>
            </a:r>
            <a:r>
              <a:rPr lang="en-US" altLang="zh-CN" dirty="0"/>
              <a:t>c/</a:t>
            </a:r>
            <a:r>
              <a:rPr lang="en-US" altLang="zh-CN" dirty="0" err="1"/>
              <a:t>c++</a:t>
            </a:r>
            <a:r>
              <a:rPr lang="en-US" altLang="zh-CN" dirty="0"/>
              <a:t>/Java/Python</a:t>
            </a:r>
          </a:p>
          <a:p>
            <a:pPr lvl="1" eaLnBrk="1" hangingPunct="1"/>
            <a:r>
              <a:rPr lang="zh-CN" altLang="en-US" dirty="0"/>
              <a:t>说明</a:t>
            </a:r>
            <a:r>
              <a:rPr lang="en-US" altLang="zh-CN" dirty="0"/>
              <a:t>/</a:t>
            </a:r>
            <a:r>
              <a:rPr lang="zh-CN" altLang="en-US" dirty="0"/>
              <a:t>分析时间复杂性，大</a:t>
            </a:r>
            <a:r>
              <a:rPr lang="en-US" altLang="zh-CN" dirty="0">
                <a:solidFill>
                  <a:srgbClr val="FF0000"/>
                </a:solidFill>
              </a:rPr>
              <a:t>O</a:t>
            </a:r>
            <a:endParaRPr lang="en-US" altLang="zh-CN" dirty="0"/>
          </a:p>
          <a:p>
            <a:pPr lvl="1"/>
            <a:r>
              <a:rPr lang="zh-CN" altLang="en-US" dirty="0"/>
              <a:t>计算示例：针对给定输入，给出算法执行步骤、执行结果</a:t>
            </a:r>
            <a:endParaRPr lang="en-US" altLang="zh-CN" dirty="0"/>
          </a:p>
          <a:p>
            <a:pPr eaLnBrk="1" hangingPunct="1"/>
            <a:r>
              <a:rPr lang="zh-CN" altLang="en-US" dirty="0"/>
              <a:t>掌握</a:t>
            </a:r>
            <a:endParaRPr lang="en-US" altLang="zh-CN" dirty="0"/>
          </a:p>
          <a:p>
            <a:pPr lvl="1"/>
            <a:r>
              <a:rPr lang="zh-CN" altLang="en-US" dirty="0"/>
              <a:t>活动安排</a:t>
            </a:r>
            <a:endParaRPr lang="en-US" altLang="zh-CN" dirty="0"/>
          </a:p>
          <a:p>
            <a:pPr lvl="1"/>
            <a:r>
              <a:rPr lang="zh-CN" altLang="en-US" dirty="0"/>
              <a:t>最优装载问题</a:t>
            </a:r>
            <a:endParaRPr lang="en-US" altLang="zh-CN" dirty="0"/>
          </a:p>
          <a:p>
            <a:pPr lvl="1"/>
            <a:r>
              <a:rPr lang="zh-CN" altLang="en-US" dirty="0"/>
              <a:t>单源最短路径</a:t>
            </a:r>
            <a:endParaRPr lang="en-US" altLang="zh-CN" dirty="0"/>
          </a:p>
          <a:p>
            <a:pPr lvl="1"/>
            <a:r>
              <a:rPr lang="zh-CN" altLang="en-US" dirty="0"/>
              <a:t>背包问题</a:t>
            </a:r>
            <a:endParaRPr lang="en-US" altLang="zh-CN" dirty="0"/>
          </a:p>
          <a:p>
            <a:pPr marL="0" indent="0" eaLnBrk="1" hangingPunct="1">
              <a:buNone/>
            </a:pP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615C35F-8ACD-B773-B36B-84CBF13738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52E49-C8A5-40DA-A458-EF224B26651F}" type="datetime1">
              <a:rPr lang="zh-CN" altLang="en-US" smtClean="0"/>
              <a:t>2024/12/18</a:t>
            </a:fld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290CC1A-9617-E330-1614-6FD50CD820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0C70C0E-02A3-51CA-2734-912952C15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8A3B-43CE-4AA0-90B5-EB47AFAFEB34}" type="slidenum">
              <a:rPr lang="zh-CN" altLang="en-US" smtClean="0"/>
              <a:pPr/>
              <a:t>11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199852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BB883A-4DE5-D4DB-E9B9-92B23AA80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 dirty="0">
                <a:latin typeface="Times New Roman" pitchFamily="18" charset="0"/>
              </a:rPr>
              <a:t>第五章 回溯法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9F34BD9-7E18-33FE-C599-B636A8A759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Times New Roman" pitchFamily="18" charset="0"/>
              </a:rPr>
              <a:t>【</a:t>
            </a:r>
            <a:r>
              <a:rPr lang="zh-CN" altLang="en-US" dirty="0">
                <a:latin typeface="Times New Roman" pitchFamily="18" charset="0"/>
              </a:rPr>
              <a:t>了解</a:t>
            </a:r>
            <a:r>
              <a:rPr lang="en-US" altLang="zh-CN" dirty="0">
                <a:latin typeface="Times New Roman" pitchFamily="18" charset="0"/>
              </a:rPr>
              <a:t>】</a:t>
            </a:r>
          </a:p>
          <a:p>
            <a:pPr lvl="1"/>
            <a:r>
              <a:rPr lang="zh-CN" altLang="en-US" dirty="0">
                <a:latin typeface="Times New Roman" pitchFamily="18" charset="0"/>
              </a:rPr>
              <a:t>回溯法原理，</a:t>
            </a:r>
            <a:endParaRPr lang="en-US" altLang="zh-CN" dirty="0">
              <a:latin typeface="Times New Roman" pitchFamily="18" charset="0"/>
            </a:endParaRPr>
          </a:p>
          <a:p>
            <a:pPr lvl="1" eaLnBrk="1" hangingPunct="1"/>
            <a:r>
              <a:rPr lang="zh-CN" altLang="en-US" dirty="0">
                <a:latin typeface="Times New Roman" pitchFamily="18" charset="0"/>
              </a:rPr>
              <a:t>问题表示，完全</a:t>
            </a:r>
            <a:r>
              <a:rPr lang="en-US" altLang="zh-CN" dirty="0">
                <a:latin typeface="Times New Roman" pitchFamily="18" charset="0"/>
              </a:rPr>
              <a:t>/</a:t>
            </a:r>
            <a:r>
              <a:rPr lang="zh-CN" altLang="en-US" dirty="0">
                <a:latin typeface="Times New Roman" pitchFamily="18" charset="0"/>
              </a:rPr>
              <a:t>部分</a:t>
            </a:r>
            <a:r>
              <a:rPr lang="en-US" altLang="zh-CN" dirty="0">
                <a:latin typeface="Times New Roman" pitchFamily="18" charset="0"/>
              </a:rPr>
              <a:t>/</a:t>
            </a:r>
            <a:r>
              <a:rPr lang="zh-CN" altLang="en-US" dirty="0">
                <a:latin typeface="Times New Roman" pitchFamily="18" charset="0"/>
              </a:rPr>
              <a:t>可行</a:t>
            </a:r>
            <a:r>
              <a:rPr lang="en-US" altLang="zh-CN" dirty="0">
                <a:latin typeface="Times New Roman" pitchFamily="18" charset="0"/>
              </a:rPr>
              <a:t>/</a:t>
            </a:r>
            <a:r>
              <a:rPr lang="zh-CN" altLang="en-US" dirty="0">
                <a:latin typeface="Times New Roman" pitchFamily="18" charset="0"/>
              </a:rPr>
              <a:t>最优</a:t>
            </a:r>
            <a:r>
              <a:rPr lang="en-US" altLang="zh-CN" dirty="0">
                <a:latin typeface="Times New Roman" pitchFamily="18" charset="0"/>
              </a:rPr>
              <a:t>/</a:t>
            </a:r>
            <a:r>
              <a:rPr lang="zh-CN" altLang="en-US" dirty="0">
                <a:latin typeface="Times New Roman" pitchFamily="18" charset="0"/>
              </a:rPr>
              <a:t>不可行解，搜索空间</a:t>
            </a:r>
            <a:endParaRPr lang="en-US" altLang="zh-CN" dirty="0">
              <a:latin typeface="Times New Roman" pitchFamily="18" charset="0"/>
            </a:endParaRPr>
          </a:p>
          <a:p>
            <a:pPr lvl="1" eaLnBrk="1" hangingPunct="1"/>
            <a:r>
              <a:rPr lang="zh-CN" altLang="en-US" dirty="0">
                <a:latin typeface="Times New Roman" pitchFamily="18" charset="0"/>
              </a:rPr>
              <a:t>深度优先搜索策略</a:t>
            </a:r>
            <a:endParaRPr lang="en-US" altLang="zh-CN" dirty="0">
              <a:latin typeface="Times New Roman" pitchFamily="18" charset="0"/>
            </a:endParaRPr>
          </a:p>
          <a:p>
            <a:pPr lvl="1" eaLnBrk="1" hangingPunct="1"/>
            <a:r>
              <a:rPr lang="zh-CN" altLang="en-US" dirty="0">
                <a:latin typeface="Times New Roman" pitchFamily="18" charset="0"/>
              </a:rPr>
              <a:t>子集树、排列树问题</a:t>
            </a:r>
            <a:endParaRPr lang="en-US" altLang="zh-CN" dirty="0"/>
          </a:p>
          <a:p>
            <a:pPr eaLnBrk="1" hangingPunct="1"/>
            <a:endParaRPr lang="zh-CN" altLang="en-US" dirty="0">
              <a:latin typeface="Times New Roman" pitchFamily="18" charset="0"/>
            </a:endParaRPr>
          </a:p>
          <a:p>
            <a:r>
              <a:rPr lang="zh-CN" altLang="en-US" dirty="0">
                <a:latin typeface="Times New Roman" pitchFamily="18" charset="0"/>
              </a:rPr>
              <a:t>算法框架，</a:t>
            </a:r>
            <a:r>
              <a:rPr lang="zh-CN" altLang="en-US" dirty="0">
                <a:solidFill>
                  <a:srgbClr val="FF0000"/>
                </a:solidFill>
                <a:latin typeface="Times New Roman" pitchFamily="18" charset="0"/>
              </a:rPr>
              <a:t>不做要求</a:t>
            </a:r>
            <a:endParaRPr lang="en-US" altLang="zh-CN" dirty="0">
              <a:solidFill>
                <a:srgbClr val="FF0000"/>
              </a:solidFill>
              <a:latin typeface="Times New Roman" pitchFamily="18" charset="0"/>
            </a:endParaRPr>
          </a:p>
          <a:p>
            <a:pPr lvl="1" eaLnBrk="1" hangingPunct="1"/>
            <a:r>
              <a:rPr lang="zh-CN" altLang="en-US" dirty="0">
                <a:latin typeface="Times New Roman" pitchFamily="18" charset="0"/>
              </a:rPr>
              <a:t>递归回溯框架</a:t>
            </a:r>
            <a:endParaRPr lang="en-US" altLang="zh-CN" dirty="0">
              <a:latin typeface="Times New Roman" pitchFamily="18" charset="0"/>
            </a:endParaRPr>
          </a:p>
          <a:p>
            <a:pPr lvl="1" eaLnBrk="1" hangingPunct="1"/>
            <a:r>
              <a:rPr lang="zh-CN" altLang="en-US" dirty="0">
                <a:latin typeface="Times New Roman" pitchFamily="18" charset="0"/>
              </a:rPr>
              <a:t>迭代回溯框架</a:t>
            </a:r>
            <a:endParaRPr lang="en-US" altLang="zh-CN" dirty="0">
              <a:latin typeface="Times New Roman" pitchFamily="18" charset="0"/>
            </a:endParaRP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2B36B7B-CDC0-F46F-F6C2-792DF58B06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52E49-C8A5-40DA-A458-EF224B26651F}" type="datetime1">
              <a:rPr lang="zh-CN" altLang="en-US" smtClean="0"/>
              <a:t>2024/12/18</a:t>
            </a:fld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BCCAF6E-9046-BEB8-1781-7019267108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4FABB24-F4FE-812C-BD43-07DD4F1688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8A3B-43CE-4AA0-90B5-EB47AFAFEB34}" type="slidenum">
              <a:rPr lang="zh-CN" altLang="en-US" smtClean="0"/>
              <a:pPr/>
              <a:t>12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744766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A7F1F9-0A2A-CB1C-8060-8680D0C46C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 dirty="0">
                <a:latin typeface="Times New Roman" pitchFamily="18" charset="0"/>
              </a:rPr>
              <a:t>回溯法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56B54DE-ABE3-5FBC-A9FB-8CC0FA6BD0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432" y="764364"/>
            <a:ext cx="8897136" cy="5957112"/>
          </a:xfrm>
        </p:spPr>
        <p:txBody>
          <a:bodyPr>
            <a:normAutofit/>
          </a:bodyPr>
          <a:lstStyle/>
          <a:p>
            <a:r>
              <a:rPr lang="zh-CN" altLang="en-US" dirty="0"/>
              <a:t>要求：面向特定问题的具体算法</a:t>
            </a:r>
            <a:endParaRPr lang="en-US" altLang="zh-CN" dirty="0"/>
          </a:p>
          <a:p>
            <a:pPr lvl="1" eaLnBrk="1" hangingPunct="1"/>
            <a:r>
              <a:rPr lang="zh-CN" altLang="en-US" dirty="0"/>
              <a:t>原理</a:t>
            </a:r>
            <a:endParaRPr lang="en-US" altLang="zh-CN" dirty="0"/>
          </a:p>
          <a:p>
            <a:pPr lvl="1"/>
            <a:r>
              <a:rPr lang="zh-CN" altLang="en-US" dirty="0">
                <a:solidFill>
                  <a:srgbClr val="FF0000"/>
                </a:solidFill>
              </a:rPr>
              <a:t>解向量设计，剪枝函数设计</a:t>
            </a:r>
            <a:endParaRPr lang="en-US" altLang="zh-CN" dirty="0">
              <a:solidFill>
                <a:srgbClr val="FF0000"/>
              </a:solidFill>
            </a:endParaRPr>
          </a:p>
          <a:p>
            <a:pPr lvl="1" eaLnBrk="1" hangingPunct="1"/>
            <a:r>
              <a:rPr lang="zh-CN" altLang="en-US" strike="sngStrike" dirty="0"/>
              <a:t>步骤，或代码</a:t>
            </a:r>
            <a:r>
              <a:rPr lang="en-US" altLang="zh-CN" strike="sngStrike" dirty="0"/>
              <a:t>/</a:t>
            </a:r>
            <a:r>
              <a:rPr lang="zh-CN" altLang="en-US" strike="sngStrike" dirty="0"/>
              <a:t>伪代码，</a:t>
            </a:r>
            <a:r>
              <a:rPr lang="en-US" altLang="zh-CN" strike="sngStrike" dirty="0"/>
              <a:t>C/C++/Java/Python</a:t>
            </a:r>
            <a:r>
              <a:rPr lang="en-US" altLang="zh-CN" dirty="0"/>
              <a:t>【</a:t>
            </a:r>
            <a:r>
              <a:rPr lang="zh-CN" altLang="en-US" dirty="0">
                <a:solidFill>
                  <a:srgbClr val="FF0000"/>
                </a:solidFill>
              </a:rPr>
              <a:t>不做要求</a:t>
            </a:r>
            <a:r>
              <a:rPr lang="en-US" altLang="zh-CN" dirty="0"/>
              <a:t>】</a:t>
            </a:r>
          </a:p>
          <a:p>
            <a:pPr lvl="1" eaLnBrk="1" hangingPunct="1"/>
            <a:r>
              <a:rPr lang="zh-CN" altLang="en-US" dirty="0"/>
              <a:t>说明</a:t>
            </a:r>
            <a:r>
              <a:rPr lang="en-US" altLang="zh-CN" dirty="0"/>
              <a:t>/</a:t>
            </a:r>
            <a:r>
              <a:rPr lang="zh-CN" altLang="en-US" dirty="0"/>
              <a:t>给出时间复杂性，大</a:t>
            </a:r>
            <a:r>
              <a:rPr lang="en-US" altLang="zh-CN" dirty="0">
                <a:solidFill>
                  <a:srgbClr val="FF0000"/>
                </a:solidFill>
              </a:rPr>
              <a:t>O</a:t>
            </a:r>
            <a:endParaRPr lang="en-US" altLang="zh-CN" dirty="0"/>
          </a:p>
          <a:p>
            <a:pPr lvl="1"/>
            <a:r>
              <a:rPr lang="zh-CN" altLang="en-US" dirty="0"/>
              <a:t>计算示例：针对给定输入，</a:t>
            </a:r>
            <a:r>
              <a:rPr lang="zh-CN" altLang="en-US" b="1" u="sng" dirty="0">
                <a:solidFill>
                  <a:srgbClr val="FF0000"/>
                </a:solidFill>
              </a:rPr>
              <a:t>画出搜索</a:t>
            </a:r>
            <a:r>
              <a:rPr lang="en-US" altLang="zh-CN" b="1" u="sng" dirty="0">
                <a:solidFill>
                  <a:srgbClr val="FF0000"/>
                </a:solidFill>
              </a:rPr>
              <a:t>/</a:t>
            </a:r>
            <a:r>
              <a:rPr lang="zh-CN" altLang="en-US" b="1" u="sng" dirty="0">
                <a:solidFill>
                  <a:srgbClr val="FF0000"/>
                </a:solidFill>
              </a:rPr>
              <a:t>剪枝过程及解空间树</a:t>
            </a:r>
            <a:r>
              <a:rPr lang="zh-CN" altLang="en-US" dirty="0"/>
              <a:t>，给出执行结果</a:t>
            </a:r>
            <a:endParaRPr lang="en-US" altLang="zh-CN" dirty="0"/>
          </a:p>
          <a:p>
            <a:pPr eaLnBrk="1" hangingPunct="1"/>
            <a:r>
              <a:rPr lang="zh-CN" altLang="en-US" dirty="0"/>
              <a:t>掌握</a:t>
            </a:r>
            <a:endParaRPr lang="en-US" altLang="zh-CN" dirty="0"/>
          </a:p>
          <a:p>
            <a:pPr lvl="1"/>
            <a:r>
              <a:rPr lang="en-US" altLang="zh-CN" dirty="0"/>
              <a:t>n</a:t>
            </a:r>
            <a:r>
              <a:rPr lang="zh-CN" altLang="en-US" dirty="0"/>
              <a:t>皇后问题，</a:t>
            </a:r>
            <a:endParaRPr lang="en-US" altLang="zh-CN" dirty="0"/>
          </a:p>
          <a:p>
            <a:pPr lvl="1"/>
            <a:r>
              <a:rPr lang="en-US" altLang="zh-CN" dirty="0"/>
              <a:t>0-1</a:t>
            </a:r>
            <a:r>
              <a:rPr lang="zh-CN" altLang="en-US" dirty="0"/>
              <a:t>背包问题</a:t>
            </a:r>
            <a:endParaRPr lang="en-US" altLang="zh-CN" dirty="0"/>
          </a:p>
          <a:p>
            <a:pPr lvl="1"/>
            <a:r>
              <a:rPr lang="zh-CN" altLang="en-US" dirty="0"/>
              <a:t>旅行商问题</a:t>
            </a:r>
            <a:r>
              <a:rPr lang="en-US" altLang="zh-CN" dirty="0"/>
              <a:t>TSP</a:t>
            </a:r>
          </a:p>
          <a:p>
            <a:pPr lvl="1"/>
            <a:r>
              <a:rPr lang="zh-CN" altLang="en-US" dirty="0"/>
              <a:t>图的</a:t>
            </a:r>
            <a:r>
              <a:rPr lang="en-US" altLang="zh-CN" dirty="0"/>
              <a:t>m</a:t>
            </a:r>
            <a:r>
              <a:rPr lang="zh-CN" altLang="en-US" dirty="0"/>
              <a:t>着色问题</a:t>
            </a: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6BB28A4-DE96-1E91-3143-65E8BF8BA6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52E49-C8A5-40DA-A458-EF224B26651F}" type="datetime1">
              <a:rPr lang="zh-CN" altLang="en-US" smtClean="0"/>
              <a:t>2024/12/18</a:t>
            </a:fld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993B2B0-E081-5E39-A76E-987F13C5AD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41C52FA-A3F7-B74A-00B5-A74692B08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8A3B-43CE-4AA0-90B5-EB47AFAFEB34}" type="slidenum">
              <a:rPr lang="zh-CN" altLang="en-US" smtClean="0"/>
              <a:pPr/>
              <a:t>13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675821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5">
            <a:extLst>
              <a:ext uri="{FF2B5EF4-FFF2-40B4-BE49-F238E27FC236}">
                <a16:creationId xmlns:a16="http://schemas.microsoft.com/office/drawing/2014/main" id="{98746703-41BB-D54C-8DA4-D89C98D521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358" y="1610436"/>
            <a:ext cx="5610225" cy="2807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C6FEEC7E-2984-A246-B26B-781E3D2B45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4227" y="1958153"/>
            <a:ext cx="4632350" cy="2112060"/>
          </a:xfrm>
        </p:spPr>
        <p:txBody>
          <a:bodyPr>
            <a:normAutofit/>
          </a:bodyPr>
          <a:lstStyle/>
          <a:p>
            <a:r>
              <a:rPr kumimoji="1" lang="en-US" altLang="zh-CN" dirty="0">
                <a:latin typeface="+mn-lt"/>
              </a:rPr>
              <a:t>Thanks  for your attention</a:t>
            </a:r>
            <a:br>
              <a:rPr lang="en-US" altLang="zh-CN" dirty="0">
                <a:solidFill>
                  <a:schemeClr val="tx2"/>
                </a:solidFill>
                <a:latin typeface="+mn-lt"/>
              </a:rPr>
            </a:br>
            <a:endParaRPr kumimoji="1" lang="zh-CN" altLang="en-US" dirty="0">
              <a:latin typeface="+mn-lt"/>
            </a:endParaRPr>
          </a:p>
        </p:txBody>
      </p:sp>
      <p:sp>
        <p:nvSpPr>
          <p:cNvPr id="5" name="Subtitle 6">
            <a:extLst>
              <a:ext uri="{FF2B5EF4-FFF2-40B4-BE49-F238E27FC236}">
                <a16:creationId xmlns:a16="http://schemas.microsoft.com/office/drawing/2014/main" id="{47DFAE61-BAAF-2444-AA2E-4094E5848053}"/>
              </a:ext>
            </a:extLst>
          </p:cNvPr>
          <p:cNvSpPr txBox="1">
            <a:spLocks/>
          </p:cNvSpPr>
          <p:nvPr/>
        </p:nvSpPr>
        <p:spPr>
          <a:xfrm>
            <a:off x="6260897" y="1958152"/>
            <a:ext cx="2412936" cy="368336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61"/>
              </a:lnSpc>
              <a:spcBef>
                <a:spcPts val="0"/>
              </a:spcBef>
            </a:pPr>
            <a:r>
              <a:rPr kumimoji="1" lang="zh-CN" altLang="en-US" sz="975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把数字世界带入每个人、每个家庭、</a:t>
            </a:r>
            <a:br>
              <a:rPr kumimoji="1" lang="en-US" altLang="zh-CN" sz="975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</a:br>
            <a:r>
              <a:rPr kumimoji="1" lang="zh-CN" altLang="en-US" sz="975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每个组织，构建万物互联的智能世界。</a:t>
            </a:r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E43EE5F8-23F4-2D4F-87C9-31B442C38B95}"/>
              </a:ext>
            </a:extLst>
          </p:cNvPr>
          <p:cNvSpPr txBox="1">
            <a:spLocks/>
          </p:cNvSpPr>
          <p:nvPr/>
        </p:nvSpPr>
        <p:spPr>
          <a:xfrm>
            <a:off x="6250698" y="2313859"/>
            <a:ext cx="2415803" cy="43710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971"/>
              </a:lnSpc>
            </a:pPr>
            <a:r>
              <a:rPr kumimoji="1" lang="en-US" altLang="zh-CN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Arial" panose="020B0604020202020204" pitchFamily="34" charset="0"/>
              </a:rPr>
              <a:t>Bring digital to every person, home and </a:t>
            </a:r>
            <a:br>
              <a:rPr kumimoji="1" lang="en-US" altLang="zh-CN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Arial" panose="020B0604020202020204" pitchFamily="34" charset="0"/>
              </a:rPr>
              <a:t>intelligent world.</a:t>
            </a:r>
            <a:endParaRPr kumimoji="1" lang="zh-CN" altLang="en-US" sz="900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809376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B1C954-5F00-4DFC-A432-EB2AFFBFC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CC6600"/>
                </a:solidFill>
              </a:rPr>
              <a:t>内容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2845A570-F3A7-47D6-822C-06305E43479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55983" y="758709"/>
                <a:ext cx="8754751" cy="5962767"/>
              </a:xfrm>
            </p:spPr>
            <p:txBody>
              <a:bodyPr>
                <a:normAutofit/>
              </a:bodyPr>
              <a:lstStyle/>
              <a:p>
                <a:r>
                  <a:rPr lang="zh-CN" altLang="en-US" sz="2400" dirty="0"/>
                  <a:t>考试及</a:t>
                </a:r>
                <a:r>
                  <a:rPr lang="zh-CN" altLang="en-US" dirty="0"/>
                  <a:t>答疑</a:t>
                </a:r>
                <a:r>
                  <a:rPr lang="zh-CN" altLang="en-US" sz="2400" dirty="0"/>
                  <a:t>安排</a:t>
                </a:r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  <a:p>
                <a:r>
                  <a:rPr lang="zh-CN" altLang="en-US" dirty="0"/>
                  <a:t>考试范围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第</a:t>
                </a:r>
                <a:r>
                  <a:rPr lang="en-US" altLang="zh-CN" dirty="0"/>
                  <a:t>1</a:t>
                </a:r>
                <a:r>
                  <a:rPr lang="zh-CN" altLang="en-US" dirty="0"/>
                  <a:t>章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zh-CN" altLang="en-US" dirty="0"/>
                  <a:t>第</a:t>
                </a:r>
                <a:r>
                  <a:rPr lang="en-US" altLang="zh-CN" dirty="0"/>
                  <a:t>5</a:t>
                </a:r>
                <a:r>
                  <a:rPr lang="zh-CN" altLang="en-US" dirty="0"/>
                  <a:t>章</a:t>
                </a:r>
              </a:p>
              <a:p>
                <a:pPr lvl="1"/>
                <a:r>
                  <a:rPr lang="zh-CN" altLang="en-US" dirty="0">
                    <a:latin typeface="Times New Roman" pitchFamily="18" charset="0"/>
                  </a:rPr>
                  <a:t>不包括</a:t>
                </a:r>
                <a:r>
                  <a:rPr lang="zh-CN" altLang="en-US" dirty="0"/>
                  <a:t>第</a:t>
                </a:r>
                <a:r>
                  <a:rPr lang="en-US" altLang="zh-CN" dirty="0"/>
                  <a:t>6</a:t>
                </a:r>
                <a:r>
                  <a:rPr lang="zh-CN" altLang="en-US" dirty="0"/>
                  <a:t>章分支限界</a:t>
                </a:r>
                <a:endParaRPr lang="en-US" altLang="zh-CN" dirty="0"/>
              </a:p>
              <a:p>
                <a:endParaRPr lang="en-US" altLang="zh-CN" dirty="0"/>
              </a:p>
              <a:p>
                <a:r>
                  <a:rPr lang="zh-CN" altLang="en-US" dirty="0"/>
                  <a:t>各章要点总结</a:t>
                </a:r>
                <a:endParaRPr lang="en-US" altLang="zh-CN" dirty="0"/>
              </a:p>
              <a:p>
                <a:endParaRPr lang="en-US" altLang="zh-CN" dirty="0"/>
              </a:p>
              <a:p>
                <a:r>
                  <a:rPr lang="en-US" altLang="zh-CN" dirty="0"/>
                  <a:t>CSP</a:t>
                </a:r>
                <a:r>
                  <a:rPr lang="zh-CN" altLang="en-US" dirty="0"/>
                  <a:t>成绩替代平时成绩（占比</a:t>
                </a:r>
                <a:r>
                  <a:rPr lang="en-US" altLang="zh-CN" dirty="0"/>
                  <a:t>40%</a:t>
                </a:r>
                <a:r>
                  <a:rPr lang="zh-CN" altLang="en-US" dirty="0"/>
                  <a:t>）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提交成绩证明</a:t>
                </a:r>
                <a:endParaRPr lang="en-US" altLang="zh-CN" dirty="0"/>
              </a:p>
              <a:p>
                <a:pPr lvl="1"/>
                <a:endParaRPr lang="en-US" altLang="zh-CN" dirty="0"/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2845A570-F3A7-47D6-822C-06305E4347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5983" y="758709"/>
                <a:ext cx="8754751" cy="5962767"/>
              </a:xfrm>
              <a:blipFill>
                <a:blip r:embed="rId2"/>
                <a:stretch>
                  <a:fillRect l="-139" t="-20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4B379B6-A72D-4428-9A83-A9786E75C2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91C6F-6F4E-4C90-897A-D568591FD63E}" type="datetime1">
              <a:rPr lang="zh-CN" altLang="en-US" smtClean="0"/>
              <a:t>2024/12/18</a:t>
            </a:fld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5F616CA-D282-4253-B70E-A873EFBD83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A8C31E0-E4E2-4166-A38B-16F7E7760D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8A3B-43CE-4AA0-90B5-EB47AFAFEB34}" type="slidenum">
              <a:rPr lang="zh-CN" altLang="en-US" smtClean="0"/>
              <a:pPr/>
              <a:t>2</a:t>
            </a:fld>
            <a:endParaRPr lang="zh-CN" altLang="en-US" dirty="0"/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F599AD24-1DF4-9E2A-BFDD-E71BF5209AB3}"/>
              </a:ext>
            </a:extLst>
          </p:cNvPr>
          <p:cNvSpPr/>
          <p:nvPr/>
        </p:nvSpPr>
        <p:spPr>
          <a:xfrm>
            <a:off x="5310554" y="923192"/>
            <a:ext cx="3640473" cy="1843244"/>
          </a:xfrm>
          <a:prstGeom prst="roundRect">
            <a:avLst>
              <a:gd name="adj" fmla="val 8310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400" dirty="0">
                <a:solidFill>
                  <a:srgbClr val="FF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注意：</a:t>
            </a:r>
            <a:endParaRPr lang="en-US" altLang="zh-CN" sz="2400" dirty="0">
              <a:solidFill>
                <a:srgbClr val="FF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zh-CN" altLang="en-US" sz="2400" dirty="0">
                <a:solidFill>
                  <a:srgbClr val="FF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只针对计科专业必修课，</a:t>
            </a:r>
            <a:endParaRPr lang="en-US" altLang="zh-CN" sz="2400" dirty="0">
              <a:solidFill>
                <a:srgbClr val="FF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zh-CN" altLang="en-US" sz="2400" dirty="0">
                <a:solidFill>
                  <a:srgbClr val="FF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与网工、大数据专业的考试内容有所不同</a:t>
            </a:r>
          </a:p>
        </p:txBody>
      </p:sp>
    </p:spTree>
    <p:extLst>
      <p:ext uri="{BB962C8B-B14F-4D97-AF65-F5344CB8AC3E}">
        <p14:creationId xmlns:p14="http://schemas.microsoft.com/office/powerpoint/2010/main" val="17603072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7E3E3A-F4B5-4D7C-8068-856BB3ED5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 dirty="0">
                <a:latin typeface="Times New Roman" pitchFamily="18" charset="0"/>
              </a:rPr>
              <a:t>考试及答疑安排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EF97405-C30D-49E1-BEDA-93BC4B90F1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52E49-C8A5-40DA-A458-EF224B26651F}" type="datetime1">
              <a:rPr lang="zh-CN" altLang="en-US" smtClean="0"/>
              <a:t>2024/12/18</a:t>
            </a:fld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E2EC36A-23C5-4A79-B90F-9093F144B1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49256AB-1EEB-4C9A-BEF3-47D7CA1080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8A3B-43CE-4AA0-90B5-EB47AFAFEB34}" type="slidenum">
              <a:rPr lang="zh-CN" altLang="en-US" smtClean="0"/>
              <a:pPr/>
              <a:t>3</a:t>
            </a:fld>
            <a:endParaRPr lang="zh-CN" altLang="en-US" dirty="0"/>
          </a:p>
        </p:txBody>
      </p:sp>
      <p:sp>
        <p:nvSpPr>
          <p:cNvPr id="24" name="内容占位符 2">
            <a:extLst>
              <a:ext uri="{FF2B5EF4-FFF2-40B4-BE49-F238E27FC236}">
                <a16:creationId xmlns:a16="http://schemas.microsoft.com/office/drawing/2014/main" id="{0E131A65-AF97-4986-A34A-98D3F3112AAB}"/>
              </a:ext>
            </a:extLst>
          </p:cNvPr>
          <p:cNvSpPr txBox="1">
            <a:spLocks/>
          </p:cNvSpPr>
          <p:nvPr/>
        </p:nvSpPr>
        <p:spPr>
          <a:xfrm>
            <a:off x="214286" y="848527"/>
            <a:ext cx="8857910" cy="59199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0000FF"/>
              </a:buClr>
              <a:buSzPct val="60000"/>
              <a:buFont typeface="Wingdings" panose="05000000000000000000" pitchFamily="2" charset="2"/>
              <a:buChar char="n"/>
              <a:defRPr sz="2400" kern="1200">
                <a:solidFill>
                  <a:schemeClr val="tx1"/>
                </a:solidFill>
                <a:latin typeface="+mn-lt"/>
                <a:ea typeface="微软雅黑 Light" panose="020B0502040204020203" pitchFamily="34" charset="-122"/>
                <a:cs typeface="+mn-cs"/>
              </a:defRPr>
            </a:lvl1pPr>
            <a:lvl2pPr marL="536575" indent="-268288" algn="l" defTabSz="914400" rtl="0" eaLnBrk="1" latinLnBrk="0" hangingPunct="1">
              <a:lnSpc>
                <a:spcPct val="120000"/>
              </a:lnSpc>
              <a:spcBef>
                <a:spcPts val="0"/>
              </a:spcBef>
              <a:buClr>
                <a:srgbClr val="FF0000"/>
              </a:buClr>
              <a:buSzPct val="50000"/>
              <a:buFont typeface="Wingdings" panose="05000000000000000000" pitchFamily="2" charset="2"/>
              <a:buChar char="p"/>
              <a:defRPr sz="2400" kern="1200">
                <a:solidFill>
                  <a:schemeClr val="tx1"/>
                </a:solidFill>
                <a:latin typeface="+mn-lt"/>
                <a:ea typeface="微软雅黑 Light" panose="020B0502040204020203" pitchFamily="34" charset="-122"/>
                <a:cs typeface="+mn-cs"/>
              </a:defRPr>
            </a:lvl2pPr>
            <a:lvl3pPr marL="806450" indent="-269875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C00000"/>
              </a:buClr>
              <a:buFont typeface="微软雅黑 Light" panose="020B0502040204020203" pitchFamily="34" charset="-122"/>
              <a:buChar char="-"/>
              <a:defRPr sz="2400" kern="1200">
                <a:solidFill>
                  <a:schemeClr val="tx1"/>
                </a:solidFill>
                <a:latin typeface="+mn-lt"/>
                <a:ea typeface="微软雅黑 Light" panose="020B0502040204020203" pitchFamily="34" charset="-122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zh-CN" altLang="en-US" dirty="0"/>
              <a:t>考试时间、地点</a:t>
            </a:r>
            <a:endParaRPr kumimoji="0" lang="en-US" altLang="zh-CN" dirty="0"/>
          </a:p>
          <a:p>
            <a:pPr lvl="1"/>
            <a:r>
              <a:rPr kumimoji="0" lang="en-US" altLang="zh-CN" dirty="0"/>
              <a:t>2024</a:t>
            </a:r>
            <a:r>
              <a:rPr kumimoji="0" lang="zh-CN" altLang="en-US" dirty="0"/>
              <a:t>年</a:t>
            </a:r>
            <a:r>
              <a:rPr kumimoji="0" lang="en-US" altLang="zh-CN" dirty="0"/>
              <a:t>1</a:t>
            </a:r>
            <a:r>
              <a:rPr kumimoji="0" lang="zh-CN" altLang="en-US" dirty="0"/>
              <a:t>月</a:t>
            </a:r>
            <a:r>
              <a:rPr kumimoji="0" lang="en-US" altLang="zh-CN" dirty="0"/>
              <a:t>8</a:t>
            </a:r>
            <a:r>
              <a:rPr kumimoji="0" lang="zh-CN" altLang="en-US" dirty="0"/>
              <a:t>日，周三，</a:t>
            </a:r>
            <a:r>
              <a:rPr kumimoji="0" lang="en-US" altLang="zh-CN" dirty="0"/>
              <a:t>16:10~18:10 </a:t>
            </a:r>
          </a:p>
          <a:p>
            <a:pPr lvl="1"/>
            <a:r>
              <a:rPr lang="zh-CN" altLang="en-US" dirty="0"/>
              <a:t>教三楼，？？</a:t>
            </a:r>
            <a:r>
              <a:rPr lang="en-US" altLang="zh-CN" dirty="0"/>
              <a:t> </a:t>
            </a:r>
          </a:p>
          <a:p>
            <a:pPr eaLnBrk="1" hangingPunct="1"/>
            <a:r>
              <a:rPr kumimoji="0" lang="zh-CN" altLang="en-US" dirty="0"/>
              <a:t>答疑安排</a:t>
            </a:r>
            <a:endParaRPr lang="en-US" altLang="zh-CN" dirty="0"/>
          </a:p>
          <a:p>
            <a:pPr lvl="1" eaLnBrk="1" hangingPunct="1"/>
            <a:r>
              <a:rPr lang="zh-CN" altLang="en-US" dirty="0"/>
              <a:t>课程微信群</a:t>
            </a:r>
            <a:endParaRPr lang="en-US" altLang="zh-CN" dirty="0"/>
          </a:p>
          <a:p>
            <a:pPr lvl="1" eaLnBrk="1" hangingPunct="1"/>
            <a:r>
              <a:rPr lang="en-US" altLang="zh-CN" dirty="0"/>
              <a:t>1</a:t>
            </a:r>
            <a:r>
              <a:rPr lang="zh-CN" altLang="en-US" dirty="0"/>
              <a:t>月</a:t>
            </a:r>
            <a:r>
              <a:rPr lang="en-US" altLang="zh-CN" dirty="0"/>
              <a:t>7</a:t>
            </a:r>
            <a:r>
              <a:rPr lang="zh-CN" altLang="en-US" dirty="0"/>
              <a:t>号，</a:t>
            </a:r>
            <a:r>
              <a:rPr lang="en-US" altLang="zh-CN" dirty="0"/>
              <a:t>14:30-17:00</a:t>
            </a:r>
            <a:r>
              <a:rPr lang="zh-CN" altLang="en-US" dirty="0"/>
              <a:t>，教三</a:t>
            </a:r>
            <a:r>
              <a:rPr lang="en-US" altLang="zh-CN" dirty="0"/>
              <a:t>-918</a:t>
            </a:r>
          </a:p>
          <a:p>
            <a:pPr eaLnBrk="1" hangingPunct="1"/>
            <a:r>
              <a:rPr lang="zh-CN" altLang="en-US" dirty="0">
                <a:solidFill>
                  <a:srgbClr val="FF0000"/>
                </a:solidFill>
              </a:rPr>
              <a:t>闭卷考试</a:t>
            </a:r>
            <a:r>
              <a:rPr lang="zh-CN" altLang="en-US" dirty="0"/>
              <a:t>，遵守考试纪律</a:t>
            </a:r>
            <a:endParaRPr lang="en-US" altLang="zh-CN" dirty="0"/>
          </a:p>
          <a:p>
            <a:pPr lvl="1"/>
            <a:r>
              <a:rPr kumimoji="0" lang="zh-CN" altLang="en-US" dirty="0"/>
              <a:t>不允许夹带资料、抄袭</a:t>
            </a:r>
            <a:endParaRPr kumimoji="0" lang="en-US" altLang="zh-CN" dirty="0"/>
          </a:p>
          <a:p>
            <a:pPr lvl="1"/>
            <a:r>
              <a:rPr kumimoji="0" lang="zh-CN" altLang="en-US" dirty="0"/>
              <a:t>不允许使用手机、电脑等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6636944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E43396-7F75-46AE-6882-4694B8BDA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考试范围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3A04E10-DEA7-CA03-B533-E0CB6CDF13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试题类型：多道大题，无选择、填空</a:t>
            </a:r>
            <a:endParaRPr lang="en-US" altLang="zh-CN" dirty="0"/>
          </a:p>
          <a:p>
            <a:pPr lvl="1"/>
            <a:r>
              <a:rPr kumimoji="0" lang="zh-CN" altLang="en-US" dirty="0"/>
              <a:t>计算</a:t>
            </a:r>
            <a:r>
              <a:rPr kumimoji="0" lang="en-US" altLang="zh-CN" dirty="0"/>
              <a:t>/</a:t>
            </a:r>
            <a:r>
              <a:rPr kumimoji="0" lang="zh-CN" altLang="en-US" dirty="0"/>
              <a:t>证明题</a:t>
            </a:r>
            <a:endParaRPr kumimoji="0" lang="en-US" altLang="zh-CN" dirty="0"/>
          </a:p>
          <a:p>
            <a:pPr lvl="1"/>
            <a:r>
              <a:rPr kumimoji="0" lang="zh-CN" altLang="en-US" dirty="0"/>
              <a:t>设计分析题</a:t>
            </a:r>
            <a:endParaRPr kumimoji="0" lang="en-US" altLang="zh-CN" dirty="0"/>
          </a:p>
          <a:p>
            <a:pPr eaLnBrk="1" hangingPunct="1"/>
            <a:r>
              <a:rPr kumimoji="0" lang="zh-CN" altLang="en-US" dirty="0"/>
              <a:t>计算</a:t>
            </a:r>
            <a:r>
              <a:rPr kumimoji="0" lang="en-US" altLang="zh-CN" dirty="0"/>
              <a:t>/</a:t>
            </a:r>
            <a:r>
              <a:rPr kumimoji="0" lang="zh-CN" altLang="en-US" dirty="0"/>
              <a:t>证明题</a:t>
            </a:r>
            <a:endParaRPr kumimoji="0" lang="en-US" altLang="zh-CN" dirty="0"/>
          </a:p>
          <a:p>
            <a:pPr lvl="1" eaLnBrk="1" hangingPunct="1"/>
            <a:r>
              <a:rPr kumimoji="0" lang="zh-CN" altLang="en-US" dirty="0"/>
              <a:t>算法渐进复杂性分析</a:t>
            </a:r>
            <a:endParaRPr kumimoji="0" lang="en-US" altLang="zh-CN" dirty="0"/>
          </a:p>
          <a:p>
            <a:pPr lvl="1"/>
            <a:r>
              <a:rPr lang="zh-CN" altLang="en-US" dirty="0"/>
              <a:t>递归方程求解（第</a:t>
            </a:r>
            <a:r>
              <a:rPr lang="en-US" altLang="zh-CN" dirty="0"/>
              <a:t>2</a:t>
            </a:r>
            <a:r>
              <a:rPr lang="zh-CN" altLang="en-US" dirty="0"/>
              <a:t>章）</a:t>
            </a:r>
            <a:endParaRPr lang="en-US" altLang="zh-CN" dirty="0"/>
          </a:p>
          <a:p>
            <a:pPr lvl="2"/>
            <a:r>
              <a:rPr lang="zh-CN" altLang="en-US" dirty="0"/>
              <a:t>线性齐次递归方程</a:t>
            </a:r>
            <a:endParaRPr lang="en-US" altLang="zh-CN" dirty="0"/>
          </a:p>
          <a:p>
            <a:pPr lvl="2"/>
            <a:r>
              <a:rPr lang="zh-CN" altLang="en-US" b="1" dirty="0">
                <a:solidFill>
                  <a:srgbClr val="FF0000"/>
                </a:solidFill>
              </a:rPr>
              <a:t>不考</a:t>
            </a:r>
            <a:r>
              <a:rPr lang="zh-CN" altLang="en-US" u="sng" dirty="0"/>
              <a:t>线性非齐次递归方程</a:t>
            </a:r>
            <a:endParaRPr lang="en-US" altLang="zh-CN" u="sng" dirty="0"/>
          </a:p>
          <a:p>
            <a:pPr lvl="1" eaLnBrk="1" hangingPunct="1"/>
            <a:r>
              <a:rPr kumimoji="0" lang="zh-CN" altLang="en-US" dirty="0"/>
              <a:t>问题</a:t>
            </a:r>
            <a:r>
              <a:rPr kumimoji="0" lang="en-US" altLang="zh-CN" dirty="0"/>
              <a:t>/</a:t>
            </a:r>
            <a:r>
              <a:rPr kumimoji="0" lang="zh-CN" altLang="en-US" dirty="0"/>
              <a:t>算法性质的证明</a:t>
            </a:r>
            <a:r>
              <a:rPr kumimoji="0" lang="en-US" altLang="zh-CN" dirty="0"/>
              <a:t>/</a:t>
            </a:r>
            <a:r>
              <a:rPr kumimoji="0" lang="zh-CN" altLang="en-US" dirty="0"/>
              <a:t>说明，如贪心选择、最优子结构性质</a:t>
            </a:r>
            <a:endParaRPr kumimoji="0" lang="en-US" altLang="zh-CN" dirty="0"/>
          </a:p>
          <a:p>
            <a:pPr eaLnBrk="1" hangingPunct="1"/>
            <a:r>
              <a:rPr kumimoji="0" lang="zh-CN" altLang="en-US" dirty="0"/>
              <a:t>设计分析题</a:t>
            </a:r>
            <a:endParaRPr kumimoji="0" lang="en-US" altLang="zh-CN" dirty="0"/>
          </a:p>
          <a:p>
            <a:pPr lvl="1" eaLnBrk="1" hangingPunct="1"/>
            <a:r>
              <a:rPr kumimoji="0" lang="zh-CN" altLang="en-US" dirty="0"/>
              <a:t>类型：分治，动态规划，贪心，回溯</a:t>
            </a:r>
            <a:endParaRPr kumimoji="0" lang="en-US" altLang="zh-CN" dirty="0"/>
          </a:p>
          <a:p>
            <a:pPr lvl="1" eaLnBrk="1" hangingPunct="1"/>
            <a:r>
              <a:rPr kumimoji="0" lang="zh-CN" altLang="en-US" dirty="0"/>
              <a:t>课堂上讲过、</a:t>
            </a:r>
            <a:r>
              <a:rPr lang="zh-CN" altLang="en-US" dirty="0"/>
              <a:t>或编程</a:t>
            </a:r>
            <a:r>
              <a:rPr kumimoji="0" lang="zh-CN" altLang="en-US" dirty="0"/>
              <a:t>实验</a:t>
            </a:r>
            <a:r>
              <a:rPr lang="zh-CN" altLang="en-US" dirty="0"/>
              <a:t>涉及的</a:t>
            </a:r>
            <a:r>
              <a:rPr kumimoji="0" lang="zh-CN" altLang="en-US" dirty="0"/>
              <a:t>面向具体问题的典型算法</a:t>
            </a: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AFE3877-99E6-B74A-2D96-7E2C232A8D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52E49-C8A5-40DA-A458-EF224B26651F}" type="datetime1">
              <a:rPr lang="zh-CN" altLang="en-US" smtClean="0"/>
              <a:t>2024/12/18</a:t>
            </a:fld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8C91847-271B-5E20-A44B-A0EEABC794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912DBBB-A9DE-EFAD-F0F1-CCB22EB141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8A3B-43CE-4AA0-90B5-EB47AFAFEB34}" type="slidenum">
              <a:rPr lang="zh-CN" altLang="en-US" smtClean="0"/>
              <a:pPr/>
              <a:t>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93816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DFCCF5-829E-15E1-4AAF-1895D103A0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 dirty="0">
                <a:latin typeface="Times New Roman" pitchFamily="18" charset="0"/>
              </a:rPr>
              <a:t>第一章 算法及其复杂性分析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72B48DC-34FC-E0D8-95DD-8DA99CABCE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算法概念及性质</a:t>
            </a:r>
            <a:endParaRPr lang="en-US" altLang="zh-CN" dirty="0"/>
          </a:p>
          <a:p>
            <a:pPr lvl="1"/>
            <a:r>
              <a:rPr lang="zh-CN" altLang="en-US" dirty="0"/>
              <a:t>解决特定问题的一种方法，或一个业务逻辑</a:t>
            </a:r>
            <a:r>
              <a:rPr lang="en-US" altLang="zh-CN" dirty="0"/>
              <a:t>/</a:t>
            </a:r>
            <a:r>
              <a:rPr lang="zh-CN" altLang="en-US" dirty="0"/>
              <a:t>处理流程</a:t>
            </a:r>
            <a:endParaRPr lang="en-US" altLang="zh-CN" dirty="0"/>
          </a:p>
          <a:p>
            <a:pPr lvl="1"/>
            <a:r>
              <a:rPr lang="zh-CN" altLang="en-US" sz="2400" dirty="0"/>
              <a:t>从计算机角度，形式化、半形式化描述</a:t>
            </a:r>
            <a:endParaRPr lang="en-US" altLang="zh-CN" sz="2400" dirty="0"/>
          </a:p>
          <a:p>
            <a:pPr lvl="1"/>
            <a:r>
              <a:rPr lang="zh-CN" altLang="en-US" dirty="0"/>
              <a:t>性质：</a:t>
            </a:r>
            <a:r>
              <a:rPr lang="zh-CN" altLang="en-US" sz="2400" dirty="0"/>
              <a:t>输入，输出，确定性，有限性</a:t>
            </a:r>
          </a:p>
          <a:p>
            <a:pPr marL="228600" lvl="1" indent="-228600">
              <a:lnSpc>
                <a:spcPct val="130000"/>
              </a:lnSpc>
              <a:spcBef>
                <a:spcPts val="500"/>
              </a:spcBef>
              <a:buClr>
                <a:srgbClr val="0000FF"/>
              </a:buClr>
              <a:buSzPct val="60000"/>
              <a:buFont typeface="Wingdings" panose="05000000000000000000" pitchFamily="2" charset="2"/>
              <a:buChar char="n"/>
              <a:defRPr/>
            </a:pPr>
            <a:r>
              <a:rPr lang="zh-CN" altLang="en-US" dirty="0"/>
              <a:t>算法复杂性</a:t>
            </a:r>
            <a:endParaRPr lang="en-US" altLang="zh-CN" dirty="0"/>
          </a:p>
          <a:p>
            <a:pPr lvl="1">
              <a:defRPr/>
            </a:pPr>
            <a:r>
              <a:rPr lang="zh-CN" altLang="en-US" dirty="0"/>
              <a:t>概念</a:t>
            </a:r>
            <a:endParaRPr lang="en-US" altLang="zh-CN" dirty="0"/>
          </a:p>
          <a:p>
            <a:pPr lvl="2">
              <a:defRPr/>
            </a:pPr>
            <a:r>
              <a:rPr lang="zh-CN" altLang="en-US" dirty="0"/>
              <a:t>时间复杂性，空间复杂性，渐近复杂性</a:t>
            </a:r>
            <a:endParaRPr lang="en-US" altLang="zh-CN" dirty="0"/>
          </a:p>
          <a:p>
            <a:pPr lvl="1">
              <a:defRPr/>
            </a:pPr>
            <a:r>
              <a:rPr lang="en-US" altLang="zh-CN" dirty="0"/>
              <a:t>T(n), T(n, I)</a:t>
            </a:r>
          </a:p>
          <a:p>
            <a:pPr lvl="1">
              <a:defRPr/>
            </a:pPr>
            <a:r>
              <a:rPr kumimoji="0" lang="zh-CN" altLang="en-US" dirty="0">
                <a:cs typeface="Times New Roman" pitchFamily="18" charset="0"/>
              </a:rPr>
              <a:t>最好、最坏、平均复杂性</a:t>
            </a:r>
            <a:endParaRPr kumimoji="0" lang="en-US" altLang="zh-CN" dirty="0">
              <a:cs typeface="Times New Roman" pitchFamily="18" charset="0"/>
            </a:endParaRPr>
          </a:p>
          <a:p>
            <a:pPr lvl="1">
              <a:defRPr/>
            </a:pPr>
            <a:r>
              <a:rPr lang="zh-CN" altLang="en-US" dirty="0">
                <a:cs typeface="Times New Roman" pitchFamily="18" charset="0"/>
              </a:rPr>
              <a:t>最优算法</a:t>
            </a:r>
            <a:endParaRPr lang="en-US" altLang="zh-CN" dirty="0">
              <a:cs typeface="Times New Roman" pitchFamily="18" charset="0"/>
            </a:endParaRPr>
          </a:p>
          <a:p>
            <a:pPr marL="228600" lvl="1" indent="-228600">
              <a:spcBef>
                <a:spcPts val="500"/>
              </a:spcBef>
              <a:buClr>
                <a:srgbClr val="0000FF"/>
              </a:buClr>
              <a:buSzPct val="60000"/>
              <a:buFont typeface="Wingdings" panose="05000000000000000000" pitchFamily="2" charset="2"/>
              <a:buChar char="n"/>
              <a:defRPr/>
            </a:pPr>
            <a:r>
              <a:rPr lang="zh-CN" altLang="en-US" dirty="0">
                <a:solidFill>
                  <a:srgbClr val="FF0000"/>
                </a:solidFill>
              </a:rPr>
              <a:t>不考</a:t>
            </a:r>
            <a:r>
              <a:rPr lang="zh-CN" altLang="en-US" dirty="0"/>
              <a:t>空间复杂性</a:t>
            </a:r>
            <a:r>
              <a:rPr lang="en-US" altLang="zh-CN" dirty="0"/>
              <a:t>S(n)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377EF53-5407-127D-743A-6B85BA07FC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52E49-C8A5-40DA-A458-EF224B26651F}" type="datetime1">
              <a:rPr lang="zh-CN" altLang="en-US" smtClean="0"/>
              <a:t>2024/12/18</a:t>
            </a:fld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8CF744C-2174-0588-5375-B239A1D6FA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2669E03-9C64-2BA7-700B-396D11B1D3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8A3B-43CE-4AA0-90B5-EB47AFAFEB34}" type="slidenum">
              <a:rPr lang="zh-CN" altLang="en-US" smtClean="0"/>
              <a:pPr/>
              <a:t>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66208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DFCCF5-829E-15E1-4AAF-1895D103A0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 dirty="0">
                <a:latin typeface="Times New Roman" pitchFamily="18" charset="0"/>
              </a:rPr>
              <a:t>算法及其复杂性分析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72B48DC-34FC-E0D8-95DD-8DA99CABCE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28600" lvl="1" indent="-228600">
              <a:spcBef>
                <a:spcPts val="500"/>
              </a:spcBef>
              <a:buClr>
                <a:srgbClr val="0000FF"/>
              </a:buClr>
              <a:buSzPct val="60000"/>
              <a:buFont typeface="Wingdings" panose="05000000000000000000" pitchFamily="2" charset="2"/>
              <a:buChar char="n"/>
              <a:defRPr/>
            </a:pPr>
            <a:r>
              <a:rPr lang="zh-CN" altLang="en-US" dirty="0"/>
              <a:t>渐进复杂性</a:t>
            </a:r>
            <a:endParaRPr lang="zh-CN" altLang="en-US" b="1" dirty="0">
              <a:solidFill>
                <a:srgbClr val="3907F1"/>
              </a:solidFill>
              <a:cs typeface="Times New Roman" pitchFamily="18" charset="0"/>
            </a:endParaRPr>
          </a:p>
          <a:p>
            <a:pPr lvl="1">
              <a:defRPr/>
            </a:pPr>
            <a:r>
              <a:rPr lang="en-US" altLang="zh-CN" dirty="0"/>
              <a:t>5</a:t>
            </a:r>
            <a:r>
              <a:rPr lang="zh-CN" altLang="en-US" dirty="0"/>
              <a:t>种：</a:t>
            </a:r>
            <a:r>
              <a:rPr lang="en-US" altLang="zh-CN" sz="2800" b="1" dirty="0">
                <a:solidFill>
                  <a:srgbClr val="FF0000"/>
                </a:solidFill>
                <a:cs typeface="Times New Roman" pitchFamily="18" charset="0"/>
              </a:rPr>
              <a:t>O</a:t>
            </a:r>
            <a:r>
              <a:rPr lang="en-US" altLang="zh-CN" dirty="0">
                <a:cs typeface="Times New Roman" pitchFamily="18" charset="0"/>
              </a:rPr>
              <a:t>, o, </a:t>
            </a:r>
            <a:r>
              <a:rPr lang="zh-CN" altLang="en-US" b="1" dirty="0">
                <a:solidFill>
                  <a:srgbClr val="3907F1"/>
                </a:solidFill>
                <a:cs typeface="Times New Roman" pitchFamily="18" charset="0"/>
                <a:sym typeface="Symbol" pitchFamily="18" charset="2"/>
              </a:rPr>
              <a:t></a:t>
            </a:r>
            <a:r>
              <a:rPr lang="en-US" altLang="zh-CN" b="1" dirty="0">
                <a:solidFill>
                  <a:srgbClr val="3907F1"/>
                </a:solidFill>
                <a:cs typeface="Times New Roman" pitchFamily="18" charset="0"/>
                <a:sym typeface="Symbol" pitchFamily="18" charset="2"/>
              </a:rPr>
              <a:t>,</a:t>
            </a:r>
            <a:r>
              <a:rPr lang="zh-CN" altLang="en-US" b="1" dirty="0">
                <a:solidFill>
                  <a:srgbClr val="3907F1"/>
                </a:solidFill>
                <a:cs typeface="Times New Roman" pitchFamily="18" charset="0"/>
                <a:sym typeface="Symbol" pitchFamily="18" charset="2"/>
              </a:rPr>
              <a:t> </a:t>
            </a:r>
            <a:r>
              <a:rPr lang="zh-CN" altLang="en-US" b="1" i="1" dirty="0">
                <a:solidFill>
                  <a:srgbClr val="3907F1"/>
                </a:solidFill>
                <a:cs typeface="Times New Roman" pitchFamily="18" charset="0"/>
                <a:sym typeface="Symbol" pitchFamily="18" charset="2"/>
              </a:rPr>
              <a:t></a:t>
            </a:r>
            <a:r>
              <a:rPr lang="en-US" altLang="zh-CN" b="1" i="1" dirty="0">
                <a:solidFill>
                  <a:srgbClr val="3907F1"/>
                </a:solidFill>
                <a:cs typeface="Times New Roman" pitchFamily="18" charset="0"/>
                <a:sym typeface="Symbol" pitchFamily="18" charset="2"/>
              </a:rPr>
              <a:t>, </a:t>
            </a:r>
            <a:r>
              <a:rPr lang="zh-CN" altLang="en-US" b="1" dirty="0">
                <a:solidFill>
                  <a:srgbClr val="3907F1"/>
                </a:solidFill>
                <a:cs typeface="Times New Roman" pitchFamily="18" charset="0"/>
                <a:sym typeface="Symbol" pitchFamily="18" charset="2"/>
              </a:rPr>
              <a:t></a:t>
            </a:r>
            <a:r>
              <a:rPr lang="zh-CN" altLang="en-US" b="1" dirty="0">
                <a:solidFill>
                  <a:srgbClr val="3907F1"/>
                </a:solidFill>
                <a:cs typeface="Times New Roman" pitchFamily="18" charset="0"/>
              </a:rPr>
              <a:t> 的概念、定义</a:t>
            </a:r>
            <a:endParaRPr lang="en-US" altLang="zh-CN" dirty="0">
              <a:solidFill>
                <a:srgbClr val="000000"/>
              </a:solidFill>
              <a:cs typeface="Times New Roman" pitchFamily="18" charset="0"/>
            </a:endParaRPr>
          </a:p>
          <a:p>
            <a:pPr lvl="1" eaLnBrk="1" hangingPunct="1">
              <a:defRPr/>
            </a:pPr>
            <a:r>
              <a:rPr lang="en-US" altLang="zh-CN" i="1" dirty="0">
                <a:solidFill>
                  <a:srgbClr val="000000"/>
                </a:solidFill>
                <a:cs typeface="Times New Roman" pitchFamily="18" charset="0"/>
              </a:rPr>
              <a:t>f</a:t>
            </a:r>
            <a:r>
              <a:rPr lang="en-US" altLang="zh-CN" dirty="0">
                <a:solidFill>
                  <a:srgbClr val="000000"/>
                </a:solidFill>
                <a:cs typeface="Times New Roman" pitchFamily="18" charset="0"/>
              </a:rPr>
              <a:t>(n) = &amp;(</a:t>
            </a:r>
            <a:r>
              <a:rPr lang="en-US" altLang="zh-CN" i="1" dirty="0">
                <a:solidFill>
                  <a:srgbClr val="000000"/>
                </a:solidFill>
                <a:cs typeface="Times New Roman" pitchFamily="18" charset="0"/>
              </a:rPr>
              <a:t>g</a:t>
            </a:r>
            <a:r>
              <a:rPr lang="en-US" altLang="zh-CN" dirty="0">
                <a:solidFill>
                  <a:srgbClr val="000000"/>
                </a:solidFill>
                <a:cs typeface="Times New Roman" pitchFamily="18" charset="0"/>
              </a:rPr>
              <a:t>(n))</a:t>
            </a:r>
            <a:r>
              <a:rPr lang="zh-CN" altLang="en-US" dirty="0">
                <a:solidFill>
                  <a:srgbClr val="000000"/>
                </a:solidFill>
                <a:cs typeface="Times New Roman" pitchFamily="18" charset="0"/>
              </a:rPr>
              <a:t>的含义，</a:t>
            </a:r>
            <a:r>
              <a:rPr lang="en-US" altLang="zh-CN" dirty="0">
                <a:solidFill>
                  <a:srgbClr val="000000"/>
                </a:solidFill>
                <a:cs typeface="Times New Roman" pitchFamily="18" charset="0"/>
              </a:rPr>
              <a:t>e.g. </a:t>
            </a:r>
            <a:r>
              <a:rPr lang="en-US" altLang="zh-CN" i="1" dirty="0">
                <a:solidFill>
                  <a:srgbClr val="000000"/>
                </a:solidFill>
                <a:cs typeface="Times New Roman" pitchFamily="18" charset="0"/>
              </a:rPr>
              <a:t>f</a:t>
            </a:r>
            <a:r>
              <a:rPr lang="en-US" altLang="zh-CN" dirty="0">
                <a:solidFill>
                  <a:srgbClr val="000000"/>
                </a:solidFill>
                <a:cs typeface="Times New Roman" pitchFamily="18" charset="0"/>
              </a:rPr>
              <a:t>(n) = O(</a:t>
            </a:r>
            <a:r>
              <a:rPr lang="en-US" altLang="zh-CN" i="1" dirty="0">
                <a:solidFill>
                  <a:srgbClr val="000000"/>
                </a:solidFill>
                <a:cs typeface="Times New Roman" pitchFamily="18" charset="0"/>
              </a:rPr>
              <a:t>g</a:t>
            </a:r>
            <a:r>
              <a:rPr lang="en-US" altLang="zh-CN" dirty="0">
                <a:solidFill>
                  <a:srgbClr val="000000"/>
                </a:solidFill>
                <a:cs typeface="Times New Roman" pitchFamily="18" charset="0"/>
              </a:rPr>
              <a:t>(n))</a:t>
            </a:r>
          </a:p>
          <a:p>
            <a:pPr lvl="2">
              <a:defRPr/>
            </a:pPr>
            <a:r>
              <a:rPr lang="en-US" altLang="zh-CN" dirty="0">
                <a:cs typeface="Times New Roman" pitchFamily="18" charset="0"/>
              </a:rPr>
              <a:t>&amp;: 5</a:t>
            </a:r>
            <a:r>
              <a:rPr lang="zh-CN" altLang="en-US" dirty="0">
                <a:cs typeface="Times New Roman" pitchFamily="18" charset="0"/>
              </a:rPr>
              <a:t>种渐近复杂性记号</a:t>
            </a:r>
          </a:p>
          <a:p>
            <a:pPr marL="228600" lvl="1" indent="-228600">
              <a:spcBef>
                <a:spcPts val="500"/>
              </a:spcBef>
              <a:buClr>
                <a:srgbClr val="0000FF"/>
              </a:buClr>
              <a:buSzPct val="60000"/>
              <a:buFont typeface="Wingdings" panose="05000000000000000000" pitchFamily="2" charset="2"/>
              <a:buChar char="n"/>
              <a:defRPr/>
            </a:pPr>
            <a:endParaRPr lang="en-US" altLang="zh-CN" dirty="0"/>
          </a:p>
          <a:p>
            <a:pPr marL="228600" lvl="1" indent="-228600">
              <a:spcBef>
                <a:spcPts val="500"/>
              </a:spcBef>
              <a:buClr>
                <a:srgbClr val="0000FF"/>
              </a:buClr>
              <a:buSzPct val="60000"/>
              <a:buFont typeface="Wingdings" panose="05000000000000000000" pitchFamily="2" charset="2"/>
              <a:buChar char="n"/>
              <a:defRPr/>
            </a:pPr>
            <a:endParaRPr lang="en-US" altLang="zh-CN" dirty="0"/>
          </a:p>
          <a:p>
            <a:pPr marL="228600" lvl="1" indent="-228600">
              <a:spcBef>
                <a:spcPts val="500"/>
              </a:spcBef>
              <a:buClr>
                <a:srgbClr val="0000FF"/>
              </a:buClr>
              <a:buSzPct val="60000"/>
              <a:buFont typeface="Wingdings" panose="05000000000000000000" pitchFamily="2" charset="2"/>
              <a:buChar char="n"/>
              <a:defRPr/>
            </a:pPr>
            <a:endParaRPr lang="en-US" altLang="zh-CN" dirty="0"/>
          </a:p>
          <a:p>
            <a:pPr marL="228600" lvl="1" indent="-228600">
              <a:spcBef>
                <a:spcPts val="500"/>
              </a:spcBef>
              <a:buClr>
                <a:srgbClr val="0000FF"/>
              </a:buClr>
              <a:buSzPct val="60000"/>
              <a:buFont typeface="Wingdings" panose="05000000000000000000" pitchFamily="2" charset="2"/>
              <a:buChar char="n"/>
              <a:defRPr/>
            </a:pPr>
            <a:endParaRPr lang="en-US" altLang="zh-CN" dirty="0"/>
          </a:p>
          <a:p>
            <a:pPr marL="228600" lvl="1" indent="-228600">
              <a:spcBef>
                <a:spcPts val="500"/>
              </a:spcBef>
              <a:buClr>
                <a:srgbClr val="0000FF"/>
              </a:buClr>
              <a:buSzPct val="60000"/>
              <a:buFont typeface="Wingdings" panose="05000000000000000000" pitchFamily="2" charset="2"/>
              <a:buChar char="n"/>
              <a:defRPr/>
            </a:pPr>
            <a:r>
              <a:rPr lang="zh-CN" altLang="en-US" dirty="0"/>
              <a:t>注意</a:t>
            </a:r>
            <a:r>
              <a:rPr kumimoji="0" lang="zh-CN" altLang="en-US" dirty="0">
                <a:cs typeface="Times New Roman" pitchFamily="18" charset="0"/>
              </a:rPr>
              <a:t>：</a:t>
            </a:r>
            <a:r>
              <a:rPr lang="en-US" altLang="zh-CN" sz="2800" b="1" dirty="0">
                <a:solidFill>
                  <a:srgbClr val="FF0000"/>
                </a:solidFill>
                <a:cs typeface="Times New Roman" pitchFamily="18" charset="0"/>
                <a:sym typeface="Symbol" pitchFamily="18" charset="2"/>
              </a:rPr>
              <a:t>O</a:t>
            </a:r>
            <a:r>
              <a:rPr lang="zh-CN" altLang="en-US" i="1" dirty="0">
                <a:cs typeface="Times New Roman" pitchFamily="18" charset="0"/>
                <a:sym typeface="Symbol" pitchFamily="18" charset="2"/>
              </a:rPr>
              <a:t>、</a:t>
            </a:r>
            <a:r>
              <a:rPr lang="en-US" altLang="zh-CN" dirty="0">
                <a:cs typeface="Times New Roman" pitchFamily="18" charset="0"/>
                <a:sym typeface="Symbol" pitchFamily="18" charset="2"/>
              </a:rPr>
              <a:t> </a:t>
            </a:r>
            <a:r>
              <a:rPr lang="zh-CN" altLang="en-US" dirty="0">
                <a:cs typeface="Times New Roman" pitchFamily="18" charset="0"/>
                <a:sym typeface="Symbol" pitchFamily="18" charset="2"/>
              </a:rPr>
              <a:t>与</a:t>
            </a:r>
            <a:r>
              <a:rPr lang="en-US" altLang="zh-CN" dirty="0">
                <a:cs typeface="Times New Roman" pitchFamily="18" charset="0"/>
                <a:sym typeface="Symbol" pitchFamily="18" charset="2"/>
              </a:rPr>
              <a:t>o</a:t>
            </a:r>
            <a:r>
              <a:rPr lang="zh-CN" altLang="en-US" dirty="0">
                <a:cs typeface="Times New Roman" pitchFamily="18" charset="0"/>
                <a:sym typeface="Symbol" pitchFamily="18" charset="2"/>
              </a:rPr>
              <a:t>、</a:t>
            </a:r>
            <a:r>
              <a:rPr lang="en-US" altLang="zh-CN" i="1" dirty="0">
                <a:cs typeface="Times New Roman" pitchFamily="18" charset="0"/>
                <a:sym typeface="Symbol" pitchFamily="18" charset="2"/>
              </a:rPr>
              <a:t></a:t>
            </a:r>
            <a:r>
              <a:rPr lang="zh-CN" altLang="en-US" dirty="0">
                <a:cs typeface="Times New Roman" pitchFamily="18" charset="0"/>
                <a:sym typeface="Symbol" pitchFamily="18" charset="2"/>
              </a:rPr>
              <a:t>在定义上的区别</a:t>
            </a:r>
            <a:endParaRPr lang="zh-CN" altLang="en-US" dirty="0">
              <a:cs typeface="Times New Roman" pitchFamily="18" charset="0"/>
            </a:endParaRPr>
          </a:p>
          <a:p>
            <a:pPr lvl="1" eaLnBrk="1" hangingPunct="1">
              <a:defRPr/>
            </a:pPr>
            <a:r>
              <a:rPr lang="zh-CN" altLang="en-US" dirty="0">
                <a:cs typeface="Times New Roman" pitchFamily="18" charset="0"/>
              </a:rPr>
              <a:t>大</a:t>
            </a:r>
            <a:r>
              <a:rPr lang="en-US" altLang="zh-CN" dirty="0">
                <a:cs typeface="Times New Roman" pitchFamily="18" charset="0"/>
              </a:rPr>
              <a:t>O: </a:t>
            </a:r>
            <a:r>
              <a:rPr lang="zh-CN" altLang="en-US" dirty="0">
                <a:cs typeface="Times New Roman" pitchFamily="18" charset="0"/>
              </a:rPr>
              <a:t>存在正常数</a:t>
            </a:r>
            <a:r>
              <a:rPr lang="en-US" altLang="zh-CN" i="1" dirty="0">
                <a:cs typeface="Times New Roman" pitchFamily="18" charset="0"/>
              </a:rPr>
              <a:t>c</a:t>
            </a:r>
            <a:r>
              <a:rPr lang="zh-CN" altLang="en-US" dirty="0">
                <a:cs typeface="Times New Roman" pitchFamily="18" charset="0"/>
              </a:rPr>
              <a:t>和</a:t>
            </a:r>
            <a:r>
              <a:rPr lang="en-US" altLang="zh-CN" i="1" dirty="0">
                <a:cs typeface="Times New Roman" pitchFamily="18" charset="0"/>
              </a:rPr>
              <a:t>n</a:t>
            </a:r>
            <a:r>
              <a:rPr lang="en-US" altLang="zh-CN" baseline="-25000" dirty="0">
                <a:cs typeface="Times New Roman" pitchFamily="18" charset="0"/>
              </a:rPr>
              <a:t>0 </a:t>
            </a:r>
            <a:r>
              <a:rPr lang="zh-CN" altLang="en-US" dirty="0">
                <a:cs typeface="Times New Roman" pitchFamily="18" charset="0"/>
              </a:rPr>
              <a:t>，使得对所有</a:t>
            </a:r>
            <a:r>
              <a:rPr lang="en-US" altLang="zh-CN" i="1" dirty="0">
                <a:cs typeface="Times New Roman" pitchFamily="18" charset="0"/>
              </a:rPr>
              <a:t>n </a:t>
            </a:r>
            <a:r>
              <a:rPr lang="en-US" altLang="zh-CN" dirty="0">
                <a:cs typeface="Times New Roman" pitchFamily="18" charset="0"/>
                <a:sym typeface="Symbol" pitchFamily="18" charset="2"/>
              </a:rPr>
              <a:t> </a:t>
            </a:r>
            <a:r>
              <a:rPr lang="en-US" altLang="zh-CN" i="1" dirty="0">
                <a:cs typeface="Times New Roman" pitchFamily="18" charset="0"/>
              </a:rPr>
              <a:t>n</a:t>
            </a:r>
            <a:r>
              <a:rPr lang="en-US" altLang="zh-CN" baseline="-25000" dirty="0">
                <a:cs typeface="Times New Roman" pitchFamily="18" charset="0"/>
              </a:rPr>
              <a:t>0</a:t>
            </a:r>
            <a:r>
              <a:rPr lang="zh-CN" altLang="en-US" dirty="0">
                <a:cs typeface="Times New Roman" pitchFamily="18" charset="0"/>
              </a:rPr>
              <a:t>，有</a:t>
            </a:r>
            <a:r>
              <a:rPr lang="en-US" altLang="zh-CN" dirty="0">
                <a:cs typeface="Times New Roman" pitchFamily="18" charset="0"/>
              </a:rPr>
              <a:t>…</a:t>
            </a:r>
          </a:p>
          <a:p>
            <a:pPr lvl="1" eaLnBrk="1" hangingPunct="1">
              <a:defRPr/>
            </a:pPr>
            <a:r>
              <a:rPr lang="zh-CN" altLang="en-US" dirty="0">
                <a:cs typeface="Times New Roman" pitchFamily="18" charset="0"/>
              </a:rPr>
              <a:t>小</a:t>
            </a:r>
            <a:r>
              <a:rPr lang="en-US" altLang="zh-CN" dirty="0">
                <a:cs typeface="Times New Roman" pitchFamily="18" charset="0"/>
              </a:rPr>
              <a:t>o: </a:t>
            </a:r>
            <a:r>
              <a:rPr lang="zh-CN" altLang="en-US" dirty="0">
                <a:cs typeface="Times New Roman" pitchFamily="18" charset="0"/>
              </a:rPr>
              <a:t>对于任何正常数</a:t>
            </a:r>
            <a:r>
              <a:rPr lang="en-US" altLang="zh-CN" i="1" dirty="0">
                <a:cs typeface="Times New Roman" pitchFamily="18" charset="0"/>
              </a:rPr>
              <a:t>c</a:t>
            </a:r>
            <a:r>
              <a:rPr lang="en-US" altLang="zh-CN" dirty="0">
                <a:cs typeface="Times New Roman" pitchFamily="18" charset="0"/>
              </a:rPr>
              <a:t>&gt;0</a:t>
            </a:r>
            <a:r>
              <a:rPr lang="zh-CN" altLang="en-US" i="1" dirty="0">
                <a:cs typeface="Times New Roman" pitchFamily="18" charset="0"/>
              </a:rPr>
              <a:t>，</a:t>
            </a:r>
            <a:r>
              <a:rPr lang="zh-CN" altLang="en-US" dirty="0">
                <a:cs typeface="Times New Roman" pitchFamily="18" charset="0"/>
              </a:rPr>
              <a:t>存在正数</a:t>
            </a:r>
            <a:r>
              <a:rPr lang="en-US" altLang="zh-CN" i="1" dirty="0">
                <a:cs typeface="Times New Roman" pitchFamily="18" charset="0"/>
              </a:rPr>
              <a:t>n</a:t>
            </a:r>
            <a:r>
              <a:rPr lang="en-US" altLang="zh-CN" baseline="-25000" dirty="0">
                <a:cs typeface="Times New Roman" pitchFamily="18" charset="0"/>
              </a:rPr>
              <a:t>0</a:t>
            </a:r>
            <a:r>
              <a:rPr lang="en-US" altLang="zh-CN" dirty="0">
                <a:cs typeface="Times New Roman" pitchFamily="18" charset="0"/>
              </a:rPr>
              <a:t>&gt;0</a:t>
            </a:r>
            <a:r>
              <a:rPr lang="zh-CN" altLang="en-US" dirty="0">
                <a:cs typeface="Times New Roman" pitchFamily="18" charset="0"/>
              </a:rPr>
              <a:t>，使得</a:t>
            </a:r>
            <a:r>
              <a:rPr lang="en-US" altLang="zh-CN" dirty="0">
                <a:cs typeface="Times New Roman" pitchFamily="18" charset="0"/>
              </a:rPr>
              <a:t>…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377EF53-5407-127D-743A-6B85BA07FC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52E49-C8A5-40DA-A458-EF224B26651F}" type="datetime1">
              <a:rPr lang="zh-CN" altLang="en-US" smtClean="0"/>
              <a:t>2024/12/18</a:t>
            </a:fld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8CF744C-2174-0588-5375-B239A1D6FA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2669E03-9C64-2BA7-700B-396D11B1D3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8A3B-43CE-4AA0-90B5-EB47AFAFEB34}" type="slidenum">
              <a:rPr lang="zh-CN" altLang="en-US" smtClean="0"/>
              <a:pPr/>
              <a:t>6</a:t>
            </a:fld>
            <a:endParaRPr lang="zh-CN" altLang="en-US" dirty="0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7037C8C9-1CAC-63CD-E8FE-21B82314C5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07298" y="2298339"/>
            <a:ext cx="4013270" cy="2524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193675" indent="-193675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zh-CN" sz="1800" i="1" dirty="0"/>
              <a:t>f</a:t>
            </a:r>
            <a:r>
              <a:rPr lang="en-US" altLang="zh-CN" sz="1800" dirty="0"/>
              <a:t>(</a:t>
            </a:r>
            <a:r>
              <a:rPr lang="en-US" altLang="zh-CN" sz="1800" i="1" dirty="0"/>
              <a:t>n</a:t>
            </a:r>
            <a:r>
              <a:rPr lang="en-US" altLang="zh-CN" sz="1800" dirty="0"/>
              <a:t>)= </a:t>
            </a:r>
            <a:r>
              <a:rPr lang="en-US" altLang="zh-CN" sz="1800" i="1" dirty="0">
                <a:sym typeface="Symbol" pitchFamily="18" charset="2"/>
              </a:rPr>
              <a:t>O</a:t>
            </a:r>
            <a:r>
              <a:rPr lang="en-US" altLang="zh-CN" sz="1800" dirty="0"/>
              <a:t>(</a:t>
            </a:r>
            <a:r>
              <a:rPr lang="en-US" altLang="zh-CN" sz="1800" i="1" dirty="0"/>
              <a:t>g</a:t>
            </a:r>
            <a:r>
              <a:rPr lang="en-US" altLang="zh-CN" sz="1800" dirty="0"/>
              <a:t>(</a:t>
            </a:r>
            <a:r>
              <a:rPr lang="en-US" altLang="zh-CN" sz="1800" i="1" dirty="0"/>
              <a:t>n</a:t>
            </a:r>
            <a:r>
              <a:rPr lang="en-US" altLang="zh-CN" sz="1800" dirty="0"/>
              <a:t>)) </a:t>
            </a:r>
            <a:r>
              <a:rPr lang="en-US" altLang="zh-CN" sz="1800" dirty="0">
                <a:sym typeface="Symbol" pitchFamily="18" charset="2"/>
              </a:rPr>
              <a:t></a:t>
            </a:r>
            <a:r>
              <a:rPr lang="en-US" altLang="zh-CN" sz="1800" dirty="0"/>
              <a:t> a </a:t>
            </a:r>
            <a:r>
              <a:rPr lang="en-US" altLang="zh-CN" sz="1800" dirty="0">
                <a:sym typeface="Symbol" pitchFamily="18" charset="2"/>
              </a:rPr>
              <a:t> b;   </a:t>
            </a:r>
            <a:r>
              <a:rPr lang="zh-CN" altLang="en-US" sz="1800" b="1" dirty="0">
                <a:solidFill>
                  <a:srgbClr val="3907F1"/>
                </a:solidFill>
              </a:rPr>
              <a:t>渐近上界</a:t>
            </a:r>
            <a:endParaRPr lang="zh-CN" altLang="en-US" sz="1800" dirty="0">
              <a:sym typeface="Symbol" pitchFamily="18" charset="2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zh-CN" sz="1800" i="1" dirty="0"/>
              <a:t>f</a:t>
            </a:r>
            <a:r>
              <a:rPr lang="en-US" altLang="zh-CN" sz="1800" dirty="0"/>
              <a:t>(</a:t>
            </a:r>
            <a:r>
              <a:rPr lang="en-US" altLang="zh-CN" sz="1800" i="1" dirty="0"/>
              <a:t>n</a:t>
            </a:r>
            <a:r>
              <a:rPr lang="en-US" altLang="zh-CN" sz="1800" dirty="0"/>
              <a:t>)= </a:t>
            </a:r>
            <a:r>
              <a:rPr lang="en-US" altLang="zh-CN" sz="1800" dirty="0">
                <a:sym typeface="Symbol" pitchFamily="18" charset="2"/>
              </a:rPr>
              <a:t></a:t>
            </a:r>
            <a:r>
              <a:rPr lang="en-US" altLang="zh-CN" sz="1800" dirty="0"/>
              <a:t>(</a:t>
            </a:r>
            <a:r>
              <a:rPr lang="en-US" altLang="zh-CN" sz="1800" i="1" dirty="0"/>
              <a:t>g</a:t>
            </a:r>
            <a:r>
              <a:rPr lang="en-US" altLang="zh-CN" sz="1800" dirty="0"/>
              <a:t>(</a:t>
            </a:r>
            <a:r>
              <a:rPr lang="en-US" altLang="zh-CN" sz="1800" i="1" dirty="0"/>
              <a:t>n</a:t>
            </a:r>
            <a:r>
              <a:rPr lang="en-US" altLang="zh-CN" sz="1800" dirty="0"/>
              <a:t>)) </a:t>
            </a:r>
            <a:r>
              <a:rPr lang="en-US" altLang="zh-CN" sz="1800" dirty="0">
                <a:sym typeface="Symbol" pitchFamily="18" charset="2"/>
              </a:rPr>
              <a:t></a:t>
            </a:r>
            <a:r>
              <a:rPr lang="en-US" altLang="zh-CN" sz="1800" dirty="0"/>
              <a:t> a </a:t>
            </a:r>
            <a:r>
              <a:rPr lang="en-US" altLang="zh-CN" sz="1800" dirty="0">
                <a:sym typeface="Symbol" pitchFamily="18" charset="2"/>
              </a:rPr>
              <a:t> b;   </a:t>
            </a:r>
            <a:r>
              <a:rPr lang="zh-CN" altLang="en-US" sz="1800" b="1" dirty="0">
                <a:solidFill>
                  <a:srgbClr val="3907F1"/>
                </a:solidFill>
              </a:rPr>
              <a:t>渐近下界</a:t>
            </a:r>
            <a:r>
              <a:rPr lang="zh-CN" altLang="en-US" sz="1800" dirty="0"/>
              <a:t> </a:t>
            </a:r>
            <a:endParaRPr lang="zh-CN" altLang="en-US" sz="1800" dirty="0">
              <a:sym typeface="Symbol" pitchFamily="18" charset="2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zh-CN" sz="1800" i="1" dirty="0"/>
              <a:t>f</a:t>
            </a:r>
            <a:r>
              <a:rPr lang="en-US" altLang="zh-CN" sz="1800" dirty="0"/>
              <a:t>(</a:t>
            </a:r>
            <a:r>
              <a:rPr lang="en-US" altLang="zh-CN" sz="1800" i="1" dirty="0"/>
              <a:t>n</a:t>
            </a:r>
            <a:r>
              <a:rPr lang="en-US" altLang="zh-CN" sz="1800" dirty="0"/>
              <a:t>)= </a:t>
            </a:r>
            <a:r>
              <a:rPr lang="en-US" altLang="zh-CN" sz="1800" dirty="0">
                <a:sym typeface="Symbol" pitchFamily="18" charset="2"/>
              </a:rPr>
              <a:t></a:t>
            </a:r>
            <a:r>
              <a:rPr lang="en-US" altLang="zh-CN" sz="1800" dirty="0"/>
              <a:t>(</a:t>
            </a:r>
            <a:r>
              <a:rPr lang="en-US" altLang="zh-CN" sz="1800" i="1" dirty="0"/>
              <a:t>g</a:t>
            </a:r>
            <a:r>
              <a:rPr lang="en-US" altLang="zh-CN" sz="1800" dirty="0"/>
              <a:t>(</a:t>
            </a:r>
            <a:r>
              <a:rPr lang="en-US" altLang="zh-CN" sz="1800" i="1" dirty="0"/>
              <a:t>n</a:t>
            </a:r>
            <a:r>
              <a:rPr lang="en-US" altLang="zh-CN" sz="1800" dirty="0"/>
              <a:t>)) </a:t>
            </a:r>
            <a:r>
              <a:rPr lang="en-US" altLang="zh-CN" sz="1800" dirty="0">
                <a:sym typeface="Symbol" pitchFamily="18" charset="2"/>
              </a:rPr>
              <a:t></a:t>
            </a:r>
            <a:r>
              <a:rPr lang="en-US" altLang="zh-CN" sz="1800" dirty="0"/>
              <a:t> a </a:t>
            </a:r>
            <a:r>
              <a:rPr lang="en-US" altLang="zh-CN" sz="1800" dirty="0">
                <a:sym typeface="Symbol" pitchFamily="18" charset="2"/>
              </a:rPr>
              <a:t>= b;   </a:t>
            </a:r>
            <a:r>
              <a:rPr lang="zh-CN" altLang="en-US" sz="1800" b="1" dirty="0">
                <a:solidFill>
                  <a:srgbClr val="3907F1"/>
                </a:solidFill>
              </a:rPr>
              <a:t>紧渐近界</a:t>
            </a:r>
            <a:endParaRPr lang="zh-CN" altLang="en-US" sz="1800" dirty="0">
              <a:sym typeface="Symbol" pitchFamily="18" charset="2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zh-CN" sz="1800" i="1" dirty="0"/>
              <a:t>f</a:t>
            </a:r>
            <a:r>
              <a:rPr lang="en-US" altLang="zh-CN" sz="1800" dirty="0"/>
              <a:t>(</a:t>
            </a:r>
            <a:r>
              <a:rPr lang="en-US" altLang="zh-CN" sz="1800" i="1" dirty="0"/>
              <a:t>n</a:t>
            </a:r>
            <a:r>
              <a:rPr lang="en-US" altLang="zh-CN" sz="1800" dirty="0"/>
              <a:t>)= </a:t>
            </a:r>
            <a:r>
              <a:rPr lang="en-US" altLang="zh-CN" sz="1800" i="1" dirty="0"/>
              <a:t>o</a:t>
            </a:r>
            <a:r>
              <a:rPr lang="en-US" altLang="zh-CN" sz="1800" dirty="0"/>
              <a:t>(</a:t>
            </a:r>
            <a:r>
              <a:rPr lang="en-US" altLang="zh-CN" sz="1800" i="1" dirty="0"/>
              <a:t>g</a:t>
            </a:r>
            <a:r>
              <a:rPr lang="en-US" altLang="zh-CN" sz="1800" dirty="0"/>
              <a:t>(</a:t>
            </a:r>
            <a:r>
              <a:rPr lang="en-US" altLang="zh-CN" sz="1800" i="1" dirty="0"/>
              <a:t>n</a:t>
            </a:r>
            <a:r>
              <a:rPr lang="en-US" altLang="zh-CN" sz="1800" dirty="0"/>
              <a:t>)) </a:t>
            </a:r>
            <a:r>
              <a:rPr lang="en-US" altLang="zh-CN" sz="1800" dirty="0">
                <a:sym typeface="Symbol" pitchFamily="18" charset="2"/>
              </a:rPr>
              <a:t></a:t>
            </a:r>
            <a:r>
              <a:rPr lang="en-US" altLang="zh-CN" sz="1800" dirty="0"/>
              <a:t> a </a:t>
            </a:r>
            <a:r>
              <a:rPr lang="en-US" altLang="zh-CN" sz="1800" dirty="0">
                <a:sym typeface="Symbol" pitchFamily="18" charset="2"/>
              </a:rPr>
              <a:t>&lt; b;    </a:t>
            </a:r>
            <a:r>
              <a:rPr lang="zh-CN" altLang="en-US" sz="1800" b="1" dirty="0">
                <a:solidFill>
                  <a:srgbClr val="3907F1"/>
                </a:solidFill>
              </a:rPr>
              <a:t>非紧上界</a:t>
            </a:r>
            <a:endParaRPr lang="zh-CN" altLang="en-US" sz="1800" dirty="0">
              <a:sym typeface="Symbol" pitchFamily="18" charset="2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zh-CN" sz="1800" i="1" dirty="0"/>
              <a:t>f</a:t>
            </a:r>
            <a:r>
              <a:rPr lang="en-US" altLang="zh-CN" sz="1800" dirty="0"/>
              <a:t>(</a:t>
            </a:r>
            <a:r>
              <a:rPr lang="en-US" altLang="zh-CN" sz="1800" i="1" dirty="0"/>
              <a:t>n</a:t>
            </a:r>
            <a:r>
              <a:rPr lang="en-US" altLang="zh-CN" sz="1800" dirty="0"/>
              <a:t>)= </a:t>
            </a:r>
            <a:r>
              <a:rPr lang="en-US" altLang="zh-CN" sz="1800" i="1" dirty="0">
                <a:sym typeface="Symbol" pitchFamily="18" charset="2"/>
              </a:rPr>
              <a:t></a:t>
            </a:r>
            <a:r>
              <a:rPr lang="en-US" altLang="zh-CN" sz="1800" dirty="0"/>
              <a:t>(</a:t>
            </a:r>
            <a:r>
              <a:rPr lang="en-US" altLang="zh-CN" sz="1800" i="1" dirty="0"/>
              <a:t>g</a:t>
            </a:r>
            <a:r>
              <a:rPr lang="en-US" altLang="zh-CN" sz="1800" dirty="0"/>
              <a:t>(</a:t>
            </a:r>
            <a:r>
              <a:rPr lang="en-US" altLang="zh-CN" sz="1800" i="1" dirty="0"/>
              <a:t>n</a:t>
            </a:r>
            <a:r>
              <a:rPr lang="en-US" altLang="zh-CN" sz="1800" dirty="0"/>
              <a:t>)) </a:t>
            </a:r>
            <a:r>
              <a:rPr lang="en-US" altLang="zh-CN" sz="1800" dirty="0">
                <a:sym typeface="Symbol" pitchFamily="18" charset="2"/>
              </a:rPr>
              <a:t></a:t>
            </a:r>
            <a:r>
              <a:rPr lang="en-US" altLang="zh-CN" sz="1800" dirty="0"/>
              <a:t> a </a:t>
            </a:r>
            <a:r>
              <a:rPr lang="en-US" altLang="zh-CN" sz="1800" dirty="0">
                <a:sym typeface="Symbol" pitchFamily="18" charset="2"/>
              </a:rPr>
              <a:t>&gt; b.   </a:t>
            </a:r>
            <a:r>
              <a:rPr lang="zh-CN" altLang="en-US" sz="1800" b="1" dirty="0">
                <a:solidFill>
                  <a:srgbClr val="3907F1"/>
                </a:solidFill>
              </a:rPr>
              <a:t>非紧下界</a:t>
            </a:r>
            <a:r>
              <a:rPr lang="zh-CN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605079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B5BE45-ABFC-A392-AAE4-6B934C30E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 dirty="0">
                <a:latin typeface="Times New Roman" pitchFamily="18" charset="0"/>
              </a:rPr>
              <a:t>算法及其复杂性分析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341488C-1998-E6ED-9B33-C353022BB6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0" lang="zh-CN" altLang="en-US" dirty="0">
                <a:latin typeface="Times New Roman" pitchFamily="18" charset="0"/>
              </a:rPr>
              <a:t>时间复杂性分析方法</a:t>
            </a:r>
            <a:endParaRPr lang="zh-CN" altLang="en-US" dirty="0">
              <a:latin typeface="Times New Roman" pitchFamily="18" charset="0"/>
            </a:endParaRPr>
          </a:p>
          <a:p>
            <a:pPr lvl="1" eaLnBrk="1" hangingPunct="1"/>
            <a:r>
              <a:rPr lang="zh-CN" altLang="en-US" dirty="0"/>
              <a:t>给定算法步骤，分析各步执行时间，分析算法时间复杂性</a:t>
            </a:r>
          </a:p>
          <a:p>
            <a:pPr marL="0" indent="0" eaLnBrk="1" hangingPunct="1">
              <a:buNone/>
            </a:pPr>
            <a:r>
              <a:rPr kumimoji="0" lang="en-US" altLang="zh-CN" dirty="0">
                <a:latin typeface="Times New Roman" pitchFamily="18" charset="0"/>
              </a:rPr>
              <a:t> </a:t>
            </a:r>
          </a:p>
          <a:p>
            <a:pPr eaLnBrk="1" hangingPunct="1"/>
            <a:r>
              <a:rPr kumimoji="0" lang="zh-CN" altLang="en-US" dirty="0"/>
              <a:t>例题与作业</a:t>
            </a:r>
            <a:endParaRPr kumimoji="0" lang="en-US" altLang="zh-CN" dirty="0"/>
          </a:p>
          <a:p>
            <a:pPr lvl="1" eaLnBrk="1" hangingPunct="1"/>
            <a:r>
              <a:rPr kumimoji="0" lang="zh-CN" altLang="en-US" dirty="0"/>
              <a:t>分析证明渐进时间复杂性间</a:t>
            </a:r>
            <a:endParaRPr kumimoji="0" lang="en-US" altLang="zh-CN" dirty="0"/>
          </a:p>
          <a:p>
            <a:pPr lvl="1" eaLnBrk="1" hangingPunct="1"/>
            <a:r>
              <a:rPr lang="zh-CN" altLang="en-US" dirty="0"/>
              <a:t>两种类型</a:t>
            </a:r>
            <a:endParaRPr lang="en-US" altLang="zh-CN" dirty="0"/>
          </a:p>
          <a:p>
            <a:pPr lvl="2"/>
            <a:r>
              <a:rPr kumimoji="0" lang="en-US" altLang="zh-CN" dirty="0"/>
              <a:t>e.g.1   2n + 5n</a:t>
            </a:r>
            <a:r>
              <a:rPr kumimoji="0" lang="en-US" altLang="zh-CN" baseline="30000" dirty="0"/>
              <a:t>2 </a:t>
            </a:r>
            <a:r>
              <a:rPr kumimoji="0" lang="en-US" altLang="zh-CN" dirty="0"/>
              <a:t>= </a:t>
            </a:r>
            <a:r>
              <a:rPr kumimoji="0" lang="en-US" altLang="zh-CN" i="1" dirty="0"/>
              <a:t>O</a:t>
            </a:r>
            <a:r>
              <a:rPr kumimoji="0" lang="en-US" altLang="zh-CN" dirty="0"/>
              <a:t>(n</a:t>
            </a:r>
            <a:r>
              <a:rPr kumimoji="0" lang="en-US" altLang="zh-CN" baseline="30000" dirty="0"/>
              <a:t>2</a:t>
            </a:r>
            <a:r>
              <a:rPr kumimoji="0" lang="en-US" altLang="zh-CN" dirty="0"/>
              <a:t>)</a:t>
            </a:r>
          </a:p>
          <a:p>
            <a:pPr lvl="2"/>
            <a:r>
              <a:rPr kumimoji="0" lang="en-US" altLang="zh-CN" dirty="0"/>
              <a:t>e.g.2   f(n) + g(n) = </a:t>
            </a:r>
            <a:r>
              <a:rPr kumimoji="0" lang="en-US" altLang="zh-CN" i="1" dirty="0"/>
              <a:t>O</a:t>
            </a:r>
            <a:r>
              <a:rPr kumimoji="0" lang="en-US" altLang="zh-CN" dirty="0"/>
              <a:t>(max{f(n), g(n)})</a:t>
            </a:r>
          </a:p>
          <a:p>
            <a:endParaRPr lang="en-US" altLang="zh-CN" dirty="0"/>
          </a:p>
          <a:p>
            <a:r>
              <a:rPr lang="zh-CN" altLang="en-US" b="1" dirty="0">
                <a:solidFill>
                  <a:srgbClr val="FF0000"/>
                </a:solidFill>
                <a:highlight>
                  <a:srgbClr val="FFFF00"/>
                </a:highlight>
              </a:rPr>
              <a:t>只考大</a:t>
            </a:r>
            <a:r>
              <a:rPr lang="en-US" altLang="zh-CN" b="1" dirty="0">
                <a:solidFill>
                  <a:srgbClr val="FF0000"/>
                </a:solidFill>
                <a:highlight>
                  <a:srgbClr val="FFFF00"/>
                </a:highlight>
              </a:rPr>
              <a:t>O</a:t>
            </a:r>
            <a:r>
              <a:rPr lang="zh-CN" altLang="en-US" b="1" dirty="0">
                <a:solidFill>
                  <a:srgbClr val="FF0000"/>
                </a:solidFill>
                <a:highlight>
                  <a:srgbClr val="FFFF00"/>
                </a:highlight>
              </a:rPr>
              <a:t>、</a:t>
            </a:r>
            <a:r>
              <a:rPr lang="zh-CN" altLang="en-US" dirty="0">
                <a:solidFill>
                  <a:srgbClr val="FF0000"/>
                </a:solidFill>
                <a:highlight>
                  <a:srgbClr val="FFFF00"/>
                </a:highlight>
              </a:rPr>
              <a:t>大</a:t>
            </a:r>
            <a:r>
              <a:rPr lang="en-US" altLang="zh-CN" dirty="0">
                <a:solidFill>
                  <a:srgbClr val="FF0000"/>
                </a:solidFill>
                <a:highlight>
                  <a:srgbClr val="FFFF00"/>
                </a:highlight>
                <a:sym typeface="Symbol" pitchFamily="18" charset="2"/>
              </a:rPr>
              <a:t>【???】</a:t>
            </a:r>
            <a:endParaRPr lang="zh-CN" altLang="en-US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3B30013-AC29-9093-3AAC-175C7B0997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52E49-C8A5-40DA-A458-EF224B26651F}" type="datetime1">
              <a:rPr lang="zh-CN" altLang="en-US" smtClean="0"/>
              <a:t>2024/12/18</a:t>
            </a:fld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5FDDF8E-650A-FF82-49B6-A18E7E2EB3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92E3B12-9A9B-8612-0A61-6190596E3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8A3B-43CE-4AA0-90B5-EB47AFAFEB34}" type="slidenum">
              <a:rPr lang="zh-CN" altLang="en-US" smtClean="0"/>
              <a:pPr/>
              <a:t>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33030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F8AC7A6-7CF7-1F09-6969-2AF1653A8E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第二章 递归与分治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9EE8BCC-D585-1F4F-5717-5F2BC1E678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【</a:t>
            </a:r>
            <a:r>
              <a:rPr lang="zh-CN" altLang="en-US" dirty="0"/>
              <a:t>了解</a:t>
            </a:r>
            <a:r>
              <a:rPr lang="en-US" altLang="zh-CN" dirty="0"/>
              <a:t>】</a:t>
            </a:r>
          </a:p>
          <a:p>
            <a:pPr lvl="1"/>
            <a:r>
              <a:rPr lang="zh-CN" altLang="en-US" dirty="0"/>
              <a:t>递归过程、递归函数概念</a:t>
            </a:r>
            <a:endParaRPr lang="en-US" altLang="zh-CN" dirty="0"/>
          </a:p>
          <a:p>
            <a:pPr lvl="1"/>
            <a:r>
              <a:rPr lang="zh-CN" altLang="en-US" dirty="0"/>
              <a:t>递归法的原理</a:t>
            </a:r>
            <a:r>
              <a:rPr lang="en-US" altLang="zh-CN" dirty="0"/>
              <a:t>/</a:t>
            </a:r>
            <a:r>
              <a:rPr lang="zh-CN" altLang="en-US" dirty="0"/>
              <a:t>步骤</a:t>
            </a:r>
            <a:endParaRPr lang="zh-CN" altLang="en-US" dirty="0">
              <a:latin typeface="Times New Roman" pitchFamily="18" charset="0"/>
            </a:endParaRPr>
          </a:p>
          <a:p>
            <a:pPr lvl="1"/>
            <a:r>
              <a:rPr lang="zh-CN" altLang="en-US" dirty="0">
                <a:latin typeface="Times New Roman" pitchFamily="18" charset="0"/>
              </a:rPr>
              <a:t>分治法</a:t>
            </a:r>
            <a:r>
              <a:rPr lang="zh-CN" altLang="en-US" dirty="0"/>
              <a:t>基本原理</a:t>
            </a:r>
            <a:r>
              <a:rPr lang="en-US" altLang="zh-CN" dirty="0"/>
              <a:t>/</a:t>
            </a:r>
            <a:r>
              <a:rPr lang="zh-CN" altLang="en-US" dirty="0"/>
              <a:t>步骤、</a:t>
            </a:r>
            <a:r>
              <a:rPr lang="zh-CN" altLang="en-US" dirty="0">
                <a:latin typeface="Times New Roman" pitchFamily="18" charset="0"/>
              </a:rPr>
              <a:t>适用条件</a:t>
            </a:r>
            <a:endParaRPr lang="en-US" altLang="zh-CN" dirty="0">
              <a:latin typeface="Times New Roman" pitchFamily="18" charset="0"/>
            </a:endParaRPr>
          </a:p>
          <a:p>
            <a:pPr eaLnBrk="1" hangingPunct="1"/>
            <a:endParaRPr lang="en-US" altLang="zh-CN" dirty="0">
              <a:latin typeface="Times New Roman" pitchFamily="18" charset="0"/>
            </a:endParaRPr>
          </a:p>
          <a:p>
            <a:pPr eaLnBrk="1" hangingPunct="1"/>
            <a:r>
              <a:rPr kumimoji="0" lang="zh-CN" altLang="en-US" dirty="0"/>
              <a:t>用特征方程解递归方程</a:t>
            </a:r>
            <a:endParaRPr kumimoji="0" lang="en-US" altLang="zh-CN" dirty="0"/>
          </a:p>
          <a:p>
            <a:pPr lvl="1"/>
            <a:r>
              <a:rPr kumimoji="0" lang="zh-CN" altLang="en-US" dirty="0"/>
              <a:t>线性齐次递归方程</a:t>
            </a:r>
            <a:endParaRPr lang="en-US" altLang="zh-CN" dirty="0"/>
          </a:p>
          <a:p>
            <a:pPr lvl="2"/>
            <a:r>
              <a:rPr kumimoji="0" lang="zh-CN" altLang="en-US" dirty="0"/>
              <a:t>例题，作业</a:t>
            </a:r>
            <a:endParaRPr kumimoji="0" lang="en-US" altLang="zh-CN" dirty="0"/>
          </a:p>
          <a:p>
            <a:pPr lvl="2"/>
            <a:r>
              <a:rPr kumimoji="0" lang="zh-CN" altLang="en-US" dirty="0"/>
              <a:t>注意</a:t>
            </a:r>
            <a:r>
              <a:rPr lang="zh-CN" altLang="en-US" dirty="0"/>
              <a:t>：</a:t>
            </a:r>
            <a:r>
              <a:rPr kumimoji="0" lang="zh-CN" altLang="en-US" dirty="0"/>
              <a:t>特征方程有重根的情况</a:t>
            </a:r>
            <a:endParaRPr kumimoji="0" lang="en-US" altLang="zh-CN" dirty="0"/>
          </a:p>
          <a:p>
            <a:pPr lvl="1"/>
            <a:r>
              <a:rPr lang="zh-CN" altLang="en-US" dirty="0">
                <a:solidFill>
                  <a:srgbClr val="FF0000"/>
                </a:solidFill>
              </a:rPr>
              <a:t>不做要求：</a:t>
            </a:r>
            <a:r>
              <a:rPr kumimoji="0" lang="zh-CN" altLang="en-US" dirty="0"/>
              <a:t>线性非齐次递归方程，</a:t>
            </a:r>
            <a:endParaRPr lang="en-US" altLang="zh-CN" dirty="0">
              <a:solidFill>
                <a:srgbClr val="FF0000"/>
              </a:solidFill>
              <a:latin typeface="Times New Roman" pitchFamily="18" charset="0"/>
            </a:endParaRP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B46EF45-01F8-DE31-40A9-78B886BFB4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52E49-C8A5-40DA-A458-EF224B26651F}" type="datetime1">
              <a:rPr lang="zh-CN" altLang="en-US" smtClean="0"/>
              <a:t>2024/12/18</a:t>
            </a:fld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5825AB1-3A67-2977-CE9C-DDEA75690C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50EE204-521E-9784-6153-1D9E66AE83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8A3B-43CE-4AA0-90B5-EB47AFAFEB34}" type="slidenum">
              <a:rPr lang="zh-CN" altLang="en-US" smtClean="0"/>
              <a:pPr/>
              <a:t>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064815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20BEF1A-A192-46E7-F4B2-876B2EF858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递归与分治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F31C86E-9CD4-360C-F276-116DE7AF21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432" y="764364"/>
            <a:ext cx="8897136" cy="5591988"/>
          </a:xfrm>
        </p:spPr>
        <p:txBody>
          <a:bodyPr>
            <a:normAutofit/>
          </a:bodyPr>
          <a:lstStyle/>
          <a:p>
            <a:r>
              <a:rPr lang="zh-CN" altLang="en-US" dirty="0"/>
              <a:t>要求：面向特定问题的具体算法</a:t>
            </a:r>
            <a:endParaRPr lang="en-US" altLang="zh-CN" dirty="0"/>
          </a:p>
          <a:p>
            <a:pPr lvl="1"/>
            <a:r>
              <a:rPr lang="zh-CN" altLang="en-US" dirty="0"/>
              <a:t>原理</a:t>
            </a:r>
            <a:endParaRPr lang="en-US" altLang="zh-CN" dirty="0"/>
          </a:p>
          <a:p>
            <a:pPr lvl="1"/>
            <a:r>
              <a:rPr lang="zh-CN" altLang="en-US" dirty="0"/>
              <a:t>流程</a:t>
            </a:r>
            <a:r>
              <a:rPr lang="en-US" altLang="zh-CN" dirty="0"/>
              <a:t>/</a:t>
            </a:r>
            <a:r>
              <a:rPr lang="zh-CN" altLang="en-US" dirty="0"/>
              <a:t>步骤，或代码</a:t>
            </a:r>
            <a:r>
              <a:rPr lang="en-US" altLang="zh-CN" dirty="0"/>
              <a:t>/</a:t>
            </a:r>
            <a:r>
              <a:rPr lang="zh-CN" altLang="en-US" dirty="0"/>
              <a:t>伪代码，</a:t>
            </a:r>
            <a:r>
              <a:rPr lang="en-US" altLang="zh-CN" dirty="0"/>
              <a:t> C/C++/Java/Python</a:t>
            </a:r>
          </a:p>
          <a:p>
            <a:pPr lvl="1">
              <a:defRPr/>
            </a:pPr>
            <a:r>
              <a:rPr lang="zh-CN" altLang="en-US" dirty="0"/>
              <a:t>说明时间复杂性</a:t>
            </a:r>
            <a:endParaRPr lang="en-US" altLang="zh-CN" dirty="0"/>
          </a:p>
          <a:p>
            <a:pPr lvl="2">
              <a:defRPr/>
            </a:pPr>
            <a:r>
              <a:rPr lang="zh-CN" altLang="en-US" dirty="0"/>
              <a:t>最好</a:t>
            </a:r>
            <a:r>
              <a:rPr lang="en-US" altLang="zh-CN" dirty="0"/>
              <a:t>/</a:t>
            </a:r>
            <a:r>
              <a:rPr lang="zh-CN" altLang="en-US" dirty="0"/>
              <a:t>最坏</a:t>
            </a:r>
            <a:r>
              <a:rPr lang="en-US" altLang="zh-CN" dirty="0"/>
              <a:t>/</a:t>
            </a:r>
            <a:r>
              <a:rPr lang="zh-CN" altLang="en-US" dirty="0"/>
              <a:t>平均时间复杂性，大</a:t>
            </a:r>
            <a:r>
              <a:rPr lang="en-US" altLang="zh-CN" dirty="0">
                <a:solidFill>
                  <a:srgbClr val="FF0000"/>
                </a:solidFill>
              </a:rPr>
              <a:t>O</a:t>
            </a:r>
          </a:p>
          <a:p>
            <a:pPr lvl="1">
              <a:defRPr/>
            </a:pPr>
            <a:r>
              <a:rPr lang="zh-CN" altLang="en-US" dirty="0"/>
              <a:t>计算示例：针对给定输入，给出算法执行步骤、执行结果</a:t>
            </a:r>
            <a:endParaRPr lang="en-US" altLang="zh-CN" dirty="0"/>
          </a:p>
          <a:p>
            <a:pPr lvl="1">
              <a:defRPr/>
            </a:pPr>
            <a:endParaRPr lang="en-US" altLang="zh-CN" dirty="0"/>
          </a:p>
          <a:p>
            <a:pPr>
              <a:defRPr/>
            </a:pPr>
            <a:r>
              <a:rPr lang="zh-CN" altLang="en-US" dirty="0"/>
              <a:t>掌握以下四种算法，应用算法解决具体问题</a:t>
            </a:r>
            <a:r>
              <a:rPr lang="en-US" altLang="zh-CN" dirty="0"/>
              <a:t>【</a:t>
            </a:r>
            <a:r>
              <a:rPr lang="zh-CN" altLang="en-US" dirty="0"/>
              <a:t>算法拓展</a:t>
            </a:r>
            <a:r>
              <a:rPr lang="en-US" altLang="zh-CN" dirty="0"/>
              <a:t>】</a:t>
            </a:r>
          </a:p>
          <a:p>
            <a:pPr lvl="1">
              <a:defRPr/>
            </a:pPr>
            <a:r>
              <a:rPr lang="zh-CN" altLang="en-US" dirty="0"/>
              <a:t>二分搜索</a:t>
            </a:r>
            <a:endParaRPr lang="en-US" altLang="zh-CN" dirty="0"/>
          </a:p>
          <a:p>
            <a:pPr lvl="1">
              <a:defRPr/>
            </a:pPr>
            <a:r>
              <a:rPr lang="zh-CN" altLang="en-US" dirty="0"/>
              <a:t>快速排序</a:t>
            </a:r>
          </a:p>
          <a:p>
            <a:pPr lvl="1">
              <a:defRPr/>
            </a:pPr>
            <a:r>
              <a:rPr lang="zh-CN" altLang="en-US" dirty="0"/>
              <a:t>合并排序</a:t>
            </a:r>
            <a:endParaRPr lang="en-US" altLang="zh-CN" dirty="0"/>
          </a:p>
          <a:p>
            <a:pPr lvl="1">
              <a:defRPr/>
            </a:pPr>
            <a:r>
              <a:rPr lang="zh-CN" altLang="en-US" dirty="0"/>
              <a:t>线性时间选择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DB1168C-9072-CC75-706C-C24CC56A62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52E49-C8A5-40DA-A458-EF224B26651F}" type="datetime1">
              <a:rPr lang="zh-CN" altLang="en-US" smtClean="0"/>
              <a:t>2024/12/18</a:t>
            </a:fld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5F9F6E2-BFA8-B9F0-C7A0-70A1B691D6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54212EC-D61E-DF8E-B549-33E043D731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8A3B-43CE-4AA0-90B5-EB47AFAFEB34}" type="slidenum">
              <a:rPr lang="zh-CN" altLang="en-US" smtClean="0"/>
              <a:pPr/>
              <a:t>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701598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8005</TotalTime>
  <Words>1122</Words>
  <Application>Microsoft Office PowerPoint</Application>
  <PresentationFormat>全屏显示(4:3)</PresentationFormat>
  <Paragraphs>183</Paragraphs>
  <Slides>14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6" baseType="lpstr">
      <vt:lpstr>等线</vt:lpstr>
      <vt:lpstr>微软雅黑</vt:lpstr>
      <vt:lpstr>微软雅黑</vt:lpstr>
      <vt:lpstr>微软雅黑 Light</vt:lpstr>
      <vt:lpstr>Arial</vt:lpstr>
      <vt:lpstr>Calibri</vt:lpstr>
      <vt:lpstr>Calibri Light</vt:lpstr>
      <vt:lpstr>Cambria Math</vt:lpstr>
      <vt:lpstr>Symbol</vt:lpstr>
      <vt:lpstr>Times New Roman</vt:lpstr>
      <vt:lpstr>Wingdings</vt:lpstr>
      <vt:lpstr>Office 主题​​</vt:lpstr>
      <vt:lpstr>PowerPoint 演示文稿</vt:lpstr>
      <vt:lpstr>内容</vt:lpstr>
      <vt:lpstr>考试及答疑安排</vt:lpstr>
      <vt:lpstr>考试范围</vt:lpstr>
      <vt:lpstr>第一章 算法及其复杂性分析</vt:lpstr>
      <vt:lpstr>算法及其复杂性分析</vt:lpstr>
      <vt:lpstr>算法及其复杂性分析</vt:lpstr>
      <vt:lpstr>第二章 递归与分治</vt:lpstr>
      <vt:lpstr>递归与分治</vt:lpstr>
      <vt:lpstr>第 三章 动态规划</vt:lpstr>
      <vt:lpstr>第 四章 贪心法</vt:lpstr>
      <vt:lpstr>第五章 回溯法</vt:lpstr>
      <vt:lpstr>回溯法</vt:lpstr>
      <vt:lpstr>Thanks  for your attention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cp:lastModifiedBy>Wen Ye</cp:lastModifiedBy>
  <cp:revision>607</cp:revision>
  <dcterms:created xsi:type="dcterms:W3CDTF">2021-09-19T10:24:59Z</dcterms:created>
  <dcterms:modified xsi:type="dcterms:W3CDTF">2024-12-18T05:55:27Z</dcterms:modified>
</cp:coreProperties>
</file>